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78" r:id="rId3"/>
  </p:sldMasterIdLst>
  <p:notesMasterIdLst>
    <p:notesMasterId r:id="rId23"/>
  </p:notesMasterIdLst>
  <p:sldIdLst>
    <p:sldId id="271" r:id="rId4"/>
    <p:sldId id="272" r:id="rId5"/>
    <p:sldId id="258" r:id="rId6"/>
    <p:sldId id="259" r:id="rId7"/>
    <p:sldId id="260" r:id="rId8"/>
    <p:sldId id="261" r:id="rId9"/>
    <p:sldId id="262" r:id="rId10"/>
    <p:sldId id="273" r:id="rId11"/>
    <p:sldId id="274" r:id="rId12"/>
    <p:sldId id="263" r:id="rId13"/>
    <p:sldId id="277" r:id="rId14"/>
    <p:sldId id="275" r:id="rId15"/>
    <p:sldId id="264" r:id="rId16"/>
    <p:sldId id="265" r:id="rId17"/>
    <p:sldId id="266" r:id="rId18"/>
    <p:sldId id="267" r:id="rId19"/>
    <p:sldId id="268" r:id="rId20"/>
    <p:sldId id="269" r:id="rId21"/>
    <p:sldId id="270" r:id="rId22"/>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1279" autoAdjust="0"/>
  </p:normalViewPr>
  <p:slideViewPr>
    <p:cSldViewPr>
      <p:cViewPr varScale="1">
        <p:scale>
          <a:sx n="71" d="100"/>
          <a:sy n="71" d="100"/>
        </p:scale>
        <p:origin x="2763" y="42"/>
      </p:cViewPr>
      <p:guideLst>
        <p:guide orient="horz" pos="2880"/>
        <p:guide pos="216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311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a:t>
            </a:r>
            <a:r>
              <a:rPr lang="en-US" baseline="0" dirty="0"/>
              <a:t> everyone, welcome to Week 11. So far, we have learned different types of data mining techniques and algorithms, which deal with structured data (numerical and categorical data). How about unstructured and semi-structured data? Can we generate a meaningful pattern, trend, or relationship from those data? The answer is yes. We need to use text mining, which mainly deals with textual data. Look at this diagram, which is an example of text mining. Later, you will know that this is called bag of words. </a:t>
            </a:r>
            <a:endParaRPr lang="en-US"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521F13-DB6E-41CF-8768-AD4D0EA2B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8649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en-US" dirty="0"/>
              <a:t>In</a:t>
            </a:r>
            <a:r>
              <a:rPr lang="en-US" baseline="0" dirty="0"/>
              <a:t> </a:t>
            </a:r>
            <a:r>
              <a:rPr lang="en-US" dirty="0"/>
              <a:t>In text mining, we only have documents. How can we transform</a:t>
            </a:r>
            <a:r>
              <a:rPr lang="en-US" baseline="0" dirty="0"/>
              <a:t> those documents into a table format.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data mining so far, our dataset is pretty small: a few thousands rows and less than 100 columns; in text mining, the database could be very large.  The next slide will show you the data size of Amazon customer reviews from 1995 to 2013.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Arial"/>
                <a:cs typeface="Arial"/>
              </a:rPr>
              <a:t>In text mining, </a:t>
            </a:r>
            <a:r>
              <a:rPr lang="en-US" sz="1200" dirty="0">
                <a:latin typeface="Arial"/>
                <a:cs typeface="Arial"/>
              </a:rPr>
              <a:t>a</a:t>
            </a:r>
            <a:r>
              <a:rPr lang="en-US" sz="1200" spc="-10" dirty="0">
                <a:latin typeface="Arial"/>
                <a:cs typeface="Arial"/>
              </a:rPr>
              <a:t>l</a:t>
            </a:r>
            <a:r>
              <a:rPr lang="en-US" sz="1200" dirty="0">
                <a:latin typeface="Arial"/>
                <a:cs typeface="Arial"/>
              </a:rPr>
              <a:t>l p</a:t>
            </a:r>
            <a:r>
              <a:rPr lang="en-US" sz="1200" spc="-10" dirty="0">
                <a:latin typeface="Arial"/>
                <a:cs typeface="Arial"/>
              </a:rPr>
              <a:t>o</a:t>
            </a:r>
            <a:r>
              <a:rPr lang="en-US" sz="1200" dirty="0">
                <a:latin typeface="Arial"/>
                <a:cs typeface="Arial"/>
              </a:rPr>
              <a:t>ssi</a:t>
            </a:r>
            <a:r>
              <a:rPr lang="en-US" sz="1200" spc="-10" dirty="0">
                <a:latin typeface="Arial"/>
                <a:cs typeface="Arial"/>
              </a:rPr>
              <a:t>b</a:t>
            </a:r>
            <a:r>
              <a:rPr lang="en-US" sz="1200" dirty="0">
                <a:latin typeface="Arial"/>
                <a:cs typeface="Arial"/>
              </a:rPr>
              <a:t>le</a:t>
            </a:r>
            <a:r>
              <a:rPr lang="en-US" sz="1200" spc="15" dirty="0">
                <a:latin typeface="Arial"/>
                <a:cs typeface="Arial"/>
              </a:rPr>
              <a:t> </a:t>
            </a:r>
            <a:r>
              <a:rPr lang="en-US" sz="1200" spc="-40" dirty="0">
                <a:latin typeface="Arial"/>
                <a:cs typeface="Arial"/>
              </a:rPr>
              <a:t>w</a:t>
            </a:r>
            <a:r>
              <a:rPr lang="en-US" sz="1200" dirty="0">
                <a:latin typeface="Arial"/>
                <a:cs typeface="Arial"/>
              </a:rPr>
              <a:t>ord</a:t>
            </a:r>
            <a:r>
              <a:rPr lang="en-US" sz="1200" spc="40" dirty="0">
                <a:latin typeface="Arial"/>
                <a:cs typeface="Arial"/>
              </a:rPr>
              <a:t> </a:t>
            </a:r>
            <a:r>
              <a:rPr lang="en-US" sz="1200" dirty="0">
                <a:latin typeface="Arial"/>
                <a:cs typeface="Arial"/>
              </a:rPr>
              <a:t>a</a:t>
            </a:r>
            <a:r>
              <a:rPr lang="en-US" sz="1200" spc="-10" dirty="0">
                <a:latin typeface="Arial"/>
                <a:cs typeface="Arial"/>
              </a:rPr>
              <a:t>n</a:t>
            </a:r>
            <a:r>
              <a:rPr lang="en-US" sz="1200" dirty="0">
                <a:latin typeface="Arial"/>
                <a:cs typeface="Arial"/>
              </a:rPr>
              <a:t>d </a:t>
            </a:r>
            <a:r>
              <a:rPr lang="en-US" sz="1200" spc="-10" dirty="0">
                <a:latin typeface="Arial"/>
                <a:cs typeface="Arial"/>
              </a:rPr>
              <a:t>p</a:t>
            </a:r>
            <a:r>
              <a:rPr lang="en-US" sz="1200" dirty="0">
                <a:latin typeface="Arial"/>
                <a:cs typeface="Arial"/>
              </a:rPr>
              <a:t>hr</a:t>
            </a:r>
            <a:r>
              <a:rPr lang="en-US" sz="1200" spc="-10" dirty="0">
                <a:latin typeface="Arial"/>
                <a:cs typeface="Arial"/>
              </a:rPr>
              <a:t>a</a:t>
            </a:r>
            <a:r>
              <a:rPr lang="en-US" sz="1200" dirty="0">
                <a:latin typeface="Arial"/>
                <a:cs typeface="Arial"/>
              </a:rPr>
              <a:t>se</a:t>
            </a:r>
            <a:r>
              <a:rPr lang="en-US" sz="1200" spc="5" dirty="0">
                <a:latin typeface="Arial"/>
                <a:cs typeface="Arial"/>
              </a:rPr>
              <a:t> </a:t>
            </a:r>
            <a:r>
              <a:rPr lang="en-US" sz="1200" dirty="0">
                <a:latin typeface="Arial"/>
                <a:cs typeface="Arial"/>
              </a:rPr>
              <a:t>t</a:t>
            </a:r>
            <a:r>
              <a:rPr lang="en-US" sz="1200" spc="-20" dirty="0">
                <a:latin typeface="Arial"/>
                <a:cs typeface="Arial"/>
              </a:rPr>
              <a:t>y</a:t>
            </a:r>
            <a:r>
              <a:rPr lang="en-US" sz="1200" dirty="0">
                <a:latin typeface="Arial"/>
                <a:cs typeface="Arial"/>
              </a:rPr>
              <a:t>p</a:t>
            </a:r>
            <a:r>
              <a:rPr lang="en-US" sz="1200" spc="-10" dirty="0">
                <a:latin typeface="Arial"/>
                <a:cs typeface="Arial"/>
              </a:rPr>
              <a:t>e</a:t>
            </a:r>
            <a:r>
              <a:rPr lang="en-US" sz="1200" dirty="0">
                <a:latin typeface="Arial"/>
                <a:cs typeface="Arial"/>
              </a:rPr>
              <a:t>s</a:t>
            </a:r>
            <a:r>
              <a:rPr lang="en-US" sz="1200" spc="25" dirty="0">
                <a:latin typeface="Arial"/>
                <a:cs typeface="Arial"/>
              </a:rPr>
              <a:t> </a:t>
            </a:r>
            <a:r>
              <a:rPr lang="en-US" sz="1200" dirty="0">
                <a:latin typeface="Arial"/>
                <a:cs typeface="Arial"/>
              </a:rPr>
              <a:t>in</a:t>
            </a:r>
            <a:r>
              <a:rPr lang="en-US" sz="1200" spc="5" dirty="0">
                <a:latin typeface="Arial"/>
                <a:cs typeface="Arial"/>
              </a:rPr>
              <a:t> </a:t>
            </a:r>
            <a:r>
              <a:rPr lang="en-US" sz="1200" dirty="0">
                <a:latin typeface="Arial"/>
                <a:cs typeface="Arial"/>
              </a:rPr>
              <a:t>the</a:t>
            </a:r>
            <a:r>
              <a:rPr lang="en-US" sz="1200" spc="-10" dirty="0">
                <a:latin typeface="Arial"/>
                <a:cs typeface="Arial"/>
              </a:rPr>
              <a:t> </a:t>
            </a:r>
            <a:r>
              <a:rPr lang="en-US" sz="1200" dirty="0">
                <a:latin typeface="Arial"/>
                <a:cs typeface="Arial"/>
              </a:rPr>
              <a:t>la</a:t>
            </a:r>
            <a:r>
              <a:rPr lang="en-US" sz="1200" spc="-10" dirty="0">
                <a:latin typeface="Arial"/>
                <a:cs typeface="Arial"/>
              </a:rPr>
              <a:t>n</a:t>
            </a:r>
            <a:r>
              <a:rPr lang="en-US" sz="1200" dirty="0">
                <a:latin typeface="Arial"/>
                <a:cs typeface="Arial"/>
              </a:rPr>
              <a:t>g</a:t>
            </a:r>
            <a:r>
              <a:rPr lang="en-US" sz="1200" spc="-10" dirty="0">
                <a:latin typeface="Arial"/>
                <a:cs typeface="Arial"/>
              </a:rPr>
              <a:t>u</a:t>
            </a:r>
            <a:r>
              <a:rPr lang="en-US" sz="1200" dirty="0">
                <a:latin typeface="Arial"/>
                <a:cs typeface="Arial"/>
              </a:rPr>
              <a:t>a</a:t>
            </a:r>
            <a:r>
              <a:rPr lang="en-US" sz="1200" spc="-10" dirty="0">
                <a:latin typeface="Arial"/>
                <a:cs typeface="Arial"/>
              </a:rPr>
              <a:t>g</a:t>
            </a:r>
            <a:r>
              <a:rPr lang="en-US" sz="1200" dirty="0">
                <a:latin typeface="Arial"/>
                <a:cs typeface="Arial"/>
              </a:rPr>
              <a:t>e</a:t>
            </a:r>
            <a:r>
              <a:rPr lang="en-US" sz="1200" spc="20" dirty="0">
                <a:latin typeface="Arial"/>
                <a:cs typeface="Arial"/>
              </a:rPr>
              <a:t> </a:t>
            </a:r>
            <a:r>
              <a:rPr lang="en-US" sz="1200" dirty="0">
                <a:latin typeface="Arial"/>
                <a:cs typeface="Arial"/>
              </a:rPr>
              <a:t>co</a:t>
            </a:r>
            <a:r>
              <a:rPr lang="en-US" sz="1200" spc="-10" dirty="0">
                <a:latin typeface="Arial"/>
                <a:cs typeface="Arial"/>
              </a:rPr>
              <a:t>u</a:t>
            </a:r>
            <a:r>
              <a:rPr lang="en-US" sz="1200" dirty="0">
                <a:latin typeface="Arial"/>
                <a:cs typeface="Arial"/>
              </a:rPr>
              <a:t>ld</a:t>
            </a:r>
            <a:r>
              <a:rPr lang="en-US" sz="1200" spc="5" dirty="0">
                <a:latin typeface="Arial"/>
                <a:cs typeface="Arial"/>
              </a:rPr>
              <a:t> </a:t>
            </a:r>
            <a:r>
              <a:rPr lang="en-US" sz="1200" dirty="0">
                <a:latin typeface="Arial"/>
                <a:cs typeface="Arial"/>
              </a:rPr>
              <a:t>be</a:t>
            </a:r>
            <a:r>
              <a:rPr lang="en-US" sz="1200" spc="-10" dirty="0">
                <a:latin typeface="Arial"/>
                <a:cs typeface="Arial"/>
              </a:rPr>
              <a:t> </a:t>
            </a:r>
            <a:r>
              <a:rPr lang="en-US" sz="1200" spc="5" dirty="0">
                <a:latin typeface="Arial"/>
                <a:cs typeface="Arial"/>
              </a:rPr>
              <a:t>t</a:t>
            </a:r>
            <a:r>
              <a:rPr lang="en-US" sz="1200" dirty="0">
                <a:latin typeface="Arial"/>
                <a:cs typeface="Arial"/>
              </a:rPr>
              <a:t>he co</a:t>
            </a:r>
            <a:r>
              <a:rPr lang="en-US" sz="1200" spc="-10" dirty="0">
                <a:latin typeface="Arial"/>
                <a:cs typeface="Arial"/>
              </a:rPr>
              <a:t>l</a:t>
            </a:r>
            <a:r>
              <a:rPr lang="en-US" sz="1200" dirty="0">
                <a:latin typeface="Arial"/>
                <a:cs typeface="Arial"/>
              </a:rPr>
              <a:t>um</a:t>
            </a:r>
            <a:r>
              <a:rPr lang="en-US" sz="1200" spc="-10" dirty="0">
                <a:latin typeface="Arial"/>
                <a:cs typeface="Arial"/>
              </a:rPr>
              <a:t>n</a:t>
            </a:r>
            <a:r>
              <a:rPr lang="en-US" sz="1200" dirty="0">
                <a:latin typeface="Arial"/>
                <a:cs typeface="Arial"/>
              </a:rPr>
              <a:t>s; thus, t</a:t>
            </a:r>
            <a:r>
              <a:rPr lang="en-US" baseline="0" dirty="0"/>
              <a:t>he data in the text mining may have thousands of columns /dimensions. However, those columns are generally sparse because people might use totally different words in various documents.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a:cs typeface="Arial"/>
              </a:rPr>
              <a:t>Complex</a:t>
            </a:r>
            <a:r>
              <a:rPr lang="en-US" sz="1200" spc="25" dirty="0">
                <a:latin typeface="Arial"/>
                <a:cs typeface="Arial"/>
              </a:rPr>
              <a:t> </a:t>
            </a:r>
            <a:r>
              <a:rPr lang="en-US" sz="1200" dirty="0">
                <a:latin typeface="Arial"/>
                <a:cs typeface="Arial"/>
              </a:rPr>
              <a:t>and sub</a:t>
            </a:r>
            <a:r>
              <a:rPr lang="en-US" sz="1200" spc="5" dirty="0">
                <a:latin typeface="Arial"/>
                <a:cs typeface="Arial"/>
              </a:rPr>
              <a:t>t</a:t>
            </a:r>
            <a:r>
              <a:rPr lang="en-US" sz="1200" dirty="0">
                <a:latin typeface="Arial"/>
                <a:cs typeface="Arial"/>
              </a:rPr>
              <a:t>le</a:t>
            </a:r>
            <a:r>
              <a:rPr lang="en-US" sz="1200" spc="5" dirty="0">
                <a:latin typeface="Arial"/>
                <a:cs typeface="Arial"/>
              </a:rPr>
              <a:t> </a:t>
            </a:r>
            <a:r>
              <a:rPr lang="en-US" sz="1200" dirty="0">
                <a:latin typeface="Arial"/>
                <a:cs typeface="Arial"/>
              </a:rPr>
              <a:t>relationships</a:t>
            </a:r>
            <a:r>
              <a:rPr lang="en-US" sz="1200" spc="35" dirty="0">
                <a:latin typeface="Arial"/>
                <a:cs typeface="Arial"/>
              </a:rPr>
              <a:t> </a:t>
            </a:r>
            <a:r>
              <a:rPr lang="en-US" sz="1200" dirty="0">
                <a:latin typeface="Arial"/>
                <a:cs typeface="Arial"/>
              </a:rPr>
              <a:t>between</a:t>
            </a:r>
            <a:r>
              <a:rPr lang="en-US" sz="1200" spc="25" dirty="0">
                <a:latin typeface="Arial"/>
                <a:cs typeface="Arial"/>
              </a:rPr>
              <a:t> </a:t>
            </a:r>
            <a:r>
              <a:rPr lang="en-US" sz="1200" dirty="0">
                <a:latin typeface="Arial"/>
                <a:cs typeface="Arial"/>
              </a:rPr>
              <a:t>concep</a:t>
            </a:r>
            <a:r>
              <a:rPr lang="en-US" sz="1200" spc="5" dirty="0">
                <a:latin typeface="Arial"/>
                <a:cs typeface="Arial"/>
              </a:rPr>
              <a:t>t</a:t>
            </a:r>
            <a:r>
              <a:rPr lang="en-US" sz="1200" dirty="0">
                <a:latin typeface="Arial"/>
                <a:cs typeface="Arial"/>
              </a:rPr>
              <a:t>s exist in text mining. For example,</a:t>
            </a:r>
            <a:r>
              <a:rPr lang="en-US" sz="1200" baseline="0" dirty="0">
                <a:latin typeface="Arial"/>
                <a:cs typeface="Arial"/>
              </a:rPr>
              <a:t> </a:t>
            </a:r>
            <a:r>
              <a:rPr lang="en-US" sz="1800" dirty="0">
                <a:latin typeface="Arial"/>
                <a:cs typeface="Arial"/>
              </a:rPr>
              <a:t>“AOL</a:t>
            </a:r>
            <a:r>
              <a:rPr lang="en-US" sz="1800" spc="-75" dirty="0">
                <a:latin typeface="Arial"/>
                <a:cs typeface="Arial"/>
              </a:rPr>
              <a:t> </a:t>
            </a:r>
            <a:r>
              <a:rPr lang="en-US" sz="1800" dirty="0">
                <a:latin typeface="Arial"/>
                <a:cs typeface="Arial"/>
              </a:rPr>
              <a:t>merg</a:t>
            </a:r>
            <a:r>
              <a:rPr lang="en-US" sz="1800" spc="-10" dirty="0">
                <a:latin typeface="Arial"/>
                <a:cs typeface="Arial"/>
              </a:rPr>
              <a:t>e</a:t>
            </a:r>
            <a:r>
              <a:rPr lang="en-US" sz="1800" dirty="0">
                <a:latin typeface="Arial"/>
                <a:cs typeface="Arial"/>
              </a:rPr>
              <a:t>s</a:t>
            </a:r>
            <a:r>
              <a:rPr lang="en-US" sz="1800" spc="10" dirty="0">
                <a:latin typeface="Arial"/>
                <a:cs typeface="Arial"/>
              </a:rPr>
              <a:t> </a:t>
            </a:r>
            <a:r>
              <a:rPr lang="en-US" sz="1800" spc="-40" dirty="0">
                <a:latin typeface="Arial"/>
                <a:cs typeface="Arial"/>
              </a:rPr>
              <a:t>w</a:t>
            </a:r>
            <a:r>
              <a:rPr lang="en-US" sz="1800" dirty="0">
                <a:latin typeface="Arial"/>
                <a:cs typeface="Arial"/>
              </a:rPr>
              <a:t>ith </a:t>
            </a:r>
            <a:r>
              <a:rPr lang="en-US" sz="1800" spc="-60" dirty="0">
                <a:latin typeface="Arial"/>
                <a:cs typeface="Arial"/>
              </a:rPr>
              <a:t>T</a:t>
            </a:r>
            <a:r>
              <a:rPr lang="en-US" sz="1800" dirty="0">
                <a:latin typeface="Arial"/>
                <a:cs typeface="Arial"/>
              </a:rPr>
              <a:t>im</a:t>
            </a:r>
            <a:r>
              <a:rPr lang="en-US" sz="1800" spc="-5" dirty="0">
                <a:latin typeface="Arial"/>
                <a:cs typeface="Arial"/>
              </a:rPr>
              <a:t>e</a:t>
            </a:r>
            <a:r>
              <a:rPr lang="en-US" sz="1800" dirty="0">
                <a:latin typeface="Arial"/>
                <a:cs typeface="Arial"/>
              </a:rPr>
              <a:t>-</a:t>
            </a:r>
            <a:r>
              <a:rPr lang="en-US" sz="1800" spc="-70" dirty="0">
                <a:latin typeface="Arial"/>
                <a:cs typeface="Arial"/>
              </a:rPr>
              <a:t>W</a:t>
            </a:r>
            <a:r>
              <a:rPr lang="en-US" sz="1800" dirty="0">
                <a:latin typeface="Arial"/>
                <a:cs typeface="Arial"/>
              </a:rPr>
              <a:t>ar</a:t>
            </a:r>
            <a:r>
              <a:rPr lang="en-US" sz="1800" spc="-10" dirty="0">
                <a:latin typeface="Arial"/>
                <a:cs typeface="Arial"/>
              </a:rPr>
              <a:t>n</a:t>
            </a:r>
            <a:r>
              <a:rPr lang="en-US" sz="1800" dirty="0">
                <a:latin typeface="Arial"/>
                <a:cs typeface="Arial"/>
              </a:rPr>
              <a:t>er” and</a:t>
            </a:r>
            <a:r>
              <a:rPr lang="en-US" sz="1800" spc="10" dirty="0">
                <a:latin typeface="Arial"/>
                <a:cs typeface="Arial"/>
              </a:rPr>
              <a:t> </a:t>
            </a:r>
            <a:r>
              <a:rPr lang="en-US" sz="1800" dirty="0">
                <a:latin typeface="Arial"/>
                <a:cs typeface="Arial"/>
              </a:rPr>
              <a:t>“</a:t>
            </a:r>
            <a:r>
              <a:rPr lang="en-US" sz="1800" spc="-60" dirty="0">
                <a:latin typeface="Arial"/>
                <a:cs typeface="Arial"/>
              </a:rPr>
              <a:t>T</a:t>
            </a:r>
            <a:r>
              <a:rPr lang="en-US" sz="1800" dirty="0">
                <a:latin typeface="Arial"/>
                <a:cs typeface="Arial"/>
              </a:rPr>
              <a:t>im</a:t>
            </a:r>
            <a:r>
              <a:rPr lang="en-US" sz="1800" spc="-5" dirty="0">
                <a:latin typeface="Arial"/>
                <a:cs typeface="Arial"/>
              </a:rPr>
              <a:t>e</a:t>
            </a:r>
            <a:r>
              <a:rPr lang="en-US" sz="1800" dirty="0">
                <a:latin typeface="Arial"/>
                <a:cs typeface="Arial"/>
              </a:rPr>
              <a:t>-</a:t>
            </a:r>
            <a:r>
              <a:rPr lang="en-US" sz="1800" spc="-70" dirty="0">
                <a:latin typeface="Arial"/>
                <a:cs typeface="Arial"/>
              </a:rPr>
              <a:t>W</a:t>
            </a:r>
            <a:r>
              <a:rPr lang="en-US" sz="1800" dirty="0">
                <a:latin typeface="Arial"/>
                <a:cs typeface="Arial"/>
              </a:rPr>
              <a:t>ar</a:t>
            </a:r>
            <a:r>
              <a:rPr lang="en-US" sz="1800" spc="-10" dirty="0">
                <a:latin typeface="Arial"/>
                <a:cs typeface="Arial"/>
              </a:rPr>
              <a:t>n</a:t>
            </a:r>
            <a:r>
              <a:rPr lang="en-US" sz="1800" dirty="0">
                <a:latin typeface="Arial"/>
                <a:cs typeface="Arial"/>
              </a:rPr>
              <a:t>er is </a:t>
            </a:r>
            <a:r>
              <a:rPr lang="en-US" sz="1800" spc="-10" dirty="0">
                <a:latin typeface="Arial"/>
                <a:cs typeface="Arial"/>
              </a:rPr>
              <a:t>b</a:t>
            </a:r>
            <a:r>
              <a:rPr lang="en-US" sz="1800" dirty="0">
                <a:latin typeface="Arial"/>
                <a:cs typeface="Arial"/>
              </a:rPr>
              <a:t>o</a:t>
            </a:r>
            <a:r>
              <a:rPr lang="en-US" sz="1800" spc="-10" dirty="0">
                <a:latin typeface="Arial"/>
                <a:cs typeface="Arial"/>
              </a:rPr>
              <a:t>u</a:t>
            </a:r>
            <a:r>
              <a:rPr lang="en-US" sz="1800" dirty="0">
                <a:latin typeface="Arial"/>
                <a:cs typeface="Arial"/>
              </a:rPr>
              <a:t>g</a:t>
            </a:r>
            <a:r>
              <a:rPr lang="en-US" sz="1800" spc="-10" dirty="0">
                <a:latin typeface="Arial"/>
                <a:cs typeface="Arial"/>
              </a:rPr>
              <a:t>h</a:t>
            </a:r>
            <a:r>
              <a:rPr lang="en-US" sz="1800" dirty="0">
                <a:latin typeface="Arial"/>
                <a:cs typeface="Arial"/>
              </a:rPr>
              <a:t>t</a:t>
            </a:r>
            <a:r>
              <a:rPr lang="en-US" sz="1800" spc="15" dirty="0">
                <a:latin typeface="Arial"/>
                <a:cs typeface="Arial"/>
              </a:rPr>
              <a:t> </a:t>
            </a:r>
            <a:r>
              <a:rPr lang="en-US" sz="1800" dirty="0">
                <a:latin typeface="Arial"/>
                <a:cs typeface="Arial"/>
              </a:rPr>
              <a:t>by</a:t>
            </a:r>
            <a:r>
              <a:rPr lang="en-US" sz="1800" spc="-100" dirty="0">
                <a:latin typeface="Arial"/>
                <a:cs typeface="Arial"/>
              </a:rPr>
              <a:t> </a:t>
            </a:r>
            <a:r>
              <a:rPr lang="en-US" sz="1800" dirty="0">
                <a:latin typeface="Arial"/>
                <a:cs typeface="Arial"/>
              </a:rPr>
              <a:t>AOL” have the same meaning.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a:cs typeface="Arial"/>
              </a:rPr>
              <a:t>The fifth challenge</a:t>
            </a:r>
            <a:r>
              <a:rPr lang="en-US" sz="1800" baseline="0" dirty="0">
                <a:latin typeface="Arial"/>
                <a:cs typeface="Arial"/>
              </a:rPr>
              <a:t> is word ambiguity and context sensitivity. Different words can be used to describe the same thing. For example, some people may use car, vehicle to represent Toyota. The meaning of the same word is very specific to the context. For instance, apple could be a company or fruit. If you see the word “apple” in a technology news or forum, it probably refers to the company. If you see the word “apple” in a recipe, it probably refers to a fruit. How about this sentence: an Apple employee is eating an apple while writing codes in his office?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0"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latin typeface="Arial"/>
                <a:cs typeface="Arial"/>
              </a:rPr>
              <a:t>Another challenge is noisy data. For example, people tend to misspell or use abbreviation.  This is very common on the internet-based texts such as comments, online reviews, and tweets. This brings a big challenge to text mining. We have to address this issue before we run text mining. I will give you one example on Slide 12.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US" dirty="0"/>
          </a:p>
        </p:txBody>
      </p:sp>
    </p:spTree>
    <p:extLst>
      <p:ext uri="{BB962C8B-B14F-4D97-AF65-F5344CB8AC3E}">
        <p14:creationId xmlns:p14="http://schemas.microsoft.com/office/powerpoint/2010/main" val="3708811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US"/>
          </a:p>
        </p:txBody>
      </p:sp>
    </p:spTree>
    <p:extLst>
      <p:ext uri="{BB962C8B-B14F-4D97-AF65-F5344CB8AC3E}">
        <p14:creationId xmlns:p14="http://schemas.microsoft.com/office/powerpoint/2010/main" val="3999316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en-US" dirty="0"/>
              <a:t>Now, we are introducing text mining process. Basically</a:t>
            </a:r>
            <a:r>
              <a:rPr lang="en-US" baseline="0" dirty="0"/>
              <a:t>, we first collect textual data, then preprocess them, and finally use data mining techniques we learnt in previous classes. </a:t>
            </a:r>
          </a:p>
          <a:p>
            <a:r>
              <a:rPr lang="en-US" baseline="0" dirty="0"/>
              <a:t>First of all, we need to gather unstructured data from various sources such as customer support, emails, memos, online reviews. In this step, we might use web crawler to obtain unstructured data. </a:t>
            </a:r>
            <a:endParaRPr lang="en-US" dirty="0"/>
          </a:p>
          <a:p>
            <a:r>
              <a:rPr lang="en-US" dirty="0"/>
              <a:t>In</a:t>
            </a:r>
            <a:r>
              <a:rPr lang="en-US" baseline="0" dirty="0"/>
              <a:t> order to address the challenges we mentioned in previous slides, we need to </a:t>
            </a:r>
            <a:r>
              <a:rPr lang="en-US" dirty="0"/>
              <a:t>preprocess</a:t>
            </a:r>
            <a:r>
              <a:rPr lang="en-US" baseline="0" dirty="0"/>
              <a:t> the data we gather. The purpose of this step is to convert textual data to a structured format. This step includes many </a:t>
            </a:r>
            <a:r>
              <a:rPr lang="en-US" baseline="0" dirty="0" err="1"/>
              <a:t>substeps</a:t>
            </a:r>
            <a:r>
              <a:rPr lang="en-US" baseline="0" dirty="0"/>
              <a:t> such as bag of words, stem, and stop words. I’m going to introduce each of them in the next few slides. </a:t>
            </a:r>
          </a:p>
          <a:p>
            <a:r>
              <a:rPr lang="en-US" baseline="0" dirty="0"/>
              <a:t>After we get structured data, we can apply data mining techniques/algorithms we have learnt such as classification, clustering, and association rule. </a:t>
            </a:r>
          </a:p>
          <a:p>
            <a:r>
              <a:rPr lang="en-US" baseline="0" dirty="0"/>
              <a:t>Then, we can analyze and apply the results.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en-US" dirty="0"/>
              <a:t>Senti</a:t>
            </a:r>
            <a:r>
              <a:rPr lang="en-US" spc="10" dirty="0"/>
              <a:t>m</a:t>
            </a:r>
            <a:r>
              <a:rPr lang="en-US" dirty="0"/>
              <a:t>ent </a:t>
            </a:r>
            <a:r>
              <a:rPr lang="en-US" spc="-254" dirty="0"/>
              <a:t> </a:t>
            </a:r>
            <a:r>
              <a:rPr lang="en-US" dirty="0"/>
              <a:t>Anal</a:t>
            </a:r>
            <a:r>
              <a:rPr lang="en-US" spc="10" dirty="0"/>
              <a:t>y</a:t>
            </a:r>
            <a:r>
              <a:rPr lang="en-US" dirty="0"/>
              <a:t>sis is a special case of text mining.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805290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Structured data </a:t>
            </a:r>
            <a:r>
              <a:rPr lang="en-US" dirty="0"/>
              <a:t>has a specific</a:t>
            </a:r>
            <a:r>
              <a:rPr lang="en-US" baseline="0" dirty="0"/>
              <a:t> data model such as ER (entity-relationship) model. Generally, the data in our database is a structured data. As you can see, structured data has a high degree of organization. In contrast, </a:t>
            </a:r>
            <a:r>
              <a:rPr lang="en-US" b="1" baseline="0" dirty="0"/>
              <a:t>u</a:t>
            </a:r>
            <a:r>
              <a:rPr lang="en-US" sz="1200" b="1" i="0" kern="1200" dirty="0">
                <a:solidFill>
                  <a:schemeClr val="tx1"/>
                </a:solidFill>
                <a:effectLst/>
                <a:latin typeface="+mn-lt"/>
                <a:ea typeface="+mn-ea"/>
                <a:cs typeface="+mn-cs"/>
              </a:rPr>
              <a:t>nstructured data</a:t>
            </a:r>
            <a:r>
              <a:rPr lang="en-US" sz="1200" b="0" i="0" kern="1200" dirty="0">
                <a:solidFill>
                  <a:schemeClr val="tx1"/>
                </a:solidFill>
                <a:effectLst/>
                <a:latin typeface="+mn-lt"/>
                <a:ea typeface="+mn-ea"/>
                <a:cs typeface="+mn-cs"/>
              </a:rPr>
              <a:t> is more subjective and is usually text heavy. It does not have a </a:t>
            </a:r>
            <a:r>
              <a:rPr lang="en-US" sz="1200" dirty="0">
                <a:latin typeface="Arial"/>
                <a:cs typeface="Arial"/>
              </a:rPr>
              <a:t>pr</a:t>
            </a:r>
            <a:r>
              <a:rPr lang="en-US" sz="1200" spc="-35" dirty="0">
                <a:latin typeface="Arial"/>
                <a:cs typeface="Arial"/>
              </a:rPr>
              <a:t>e</a:t>
            </a:r>
            <a:r>
              <a:rPr lang="en-US" sz="1200" dirty="0">
                <a:latin typeface="Arial"/>
                <a:cs typeface="Arial"/>
              </a:rPr>
              <a:t>-defined</a:t>
            </a:r>
            <a:r>
              <a:rPr lang="en-US" sz="1200" spc="25" dirty="0">
                <a:latin typeface="Arial"/>
                <a:cs typeface="Arial"/>
              </a:rPr>
              <a:t> </a:t>
            </a:r>
            <a:r>
              <a:rPr lang="en-US" sz="1200" dirty="0">
                <a:latin typeface="Arial"/>
                <a:cs typeface="Arial"/>
              </a:rPr>
              <a:t>data model</a:t>
            </a:r>
            <a:r>
              <a:rPr lang="en-US" sz="1200" spc="5" dirty="0">
                <a:latin typeface="Arial"/>
                <a:cs typeface="Arial"/>
              </a:rPr>
              <a:t>  or is</a:t>
            </a:r>
            <a:r>
              <a:rPr lang="en-US" sz="1200" spc="5" baseline="0" dirty="0">
                <a:latin typeface="Arial"/>
                <a:cs typeface="Arial"/>
              </a:rPr>
              <a:t> not </a:t>
            </a:r>
            <a:r>
              <a:rPr lang="en-US" sz="1200" dirty="0">
                <a:latin typeface="Arial"/>
                <a:cs typeface="Arial"/>
              </a:rPr>
              <a:t>in</a:t>
            </a:r>
            <a:r>
              <a:rPr lang="en-US" sz="1200" spc="5" dirty="0">
                <a:latin typeface="Arial"/>
                <a:cs typeface="Arial"/>
              </a:rPr>
              <a:t> </a:t>
            </a:r>
            <a:r>
              <a:rPr lang="en-US" sz="1200" dirty="0">
                <a:latin typeface="Arial"/>
                <a:cs typeface="Arial"/>
              </a:rPr>
              <a:t>a</a:t>
            </a:r>
            <a:r>
              <a:rPr lang="en-US" sz="1200" spc="-10" dirty="0">
                <a:latin typeface="Arial"/>
                <a:cs typeface="Arial"/>
              </a:rPr>
              <a:t> </a:t>
            </a:r>
            <a:r>
              <a:rPr lang="en-US" sz="1200" dirty="0">
                <a:latin typeface="Arial"/>
                <a:cs typeface="Arial"/>
              </a:rPr>
              <a:t>prede</a:t>
            </a:r>
            <a:r>
              <a:rPr lang="en-US" sz="1200" spc="5" dirty="0">
                <a:latin typeface="Arial"/>
                <a:cs typeface="Arial"/>
              </a:rPr>
              <a:t>f</a:t>
            </a:r>
            <a:r>
              <a:rPr lang="en-US" sz="1200" dirty="0">
                <a:latin typeface="Arial"/>
                <a:cs typeface="Arial"/>
              </a:rPr>
              <a:t>ined</a:t>
            </a:r>
            <a:r>
              <a:rPr lang="en-US" sz="1200" spc="20" dirty="0">
                <a:latin typeface="Arial"/>
                <a:cs typeface="Arial"/>
              </a:rPr>
              <a:t> </a:t>
            </a:r>
            <a:r>
              <a:rPr lang="en-US" sz="1200" dirty="0">
                <a:latin typeface="Arial"/>
                <a:cs typeface="Arial"/>
              </a:rPr>
              <a:t>manner.  </a:t>
            </a:r>
            <a:r>
              <a:rPr lang="en-US" sz="1200" b="0" i="0" kern="1200" dirty="0">
                <a:solidFill>
                  <a:schemeClr val="tx1"/>
                </a:solidFill>
                <a:effectLst/>
                <a:latin typeface="+mn-lt"/>
                <a:ea typeface="+mn-ea"/>
                <a:cs typeface="+mn-cs"/>
              </a:rPr>
              <a:t>It can't generally be put into a data structure like columns or rows</a:t>
            </a:r>
            <a:r>
              <a:rPr lang="en-US" sz="1200" b="0" i="0" kern="1200" baseline="0" dirty="0">
                <a:solidFill>
                  <a:schemeClr val="tx1"/>
                </a:solidFill>
                <a:effectLst/>
                <a:latin typeface="+mn-lt"/>
                <a:ea typeface="+mn-ea"/>
                <a:cs typeface="+mn-cs"/>
              </a:rPr>
              <a:t> (relational database).</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However, </a:t>
            </a:r>
            <a:r>
              <a:rPr lang="en-US" sz="1200" dirty="0">
                <a:latin typeface="Arial"/>
                <a:cs typeface="Arial"/>
              </a:rPr>
              <a:t>8</a:t>
            </a:r>
            <a:r>
              <a:rPr lang="en-US" sz="1200" spc="-5" dirty="0">
                <a:latin typeface="Arial"/>
                <a:cs typeface="Arial"/>
              </a:rPr>
              <a:t>0</a:t>
            </a:r>
            <a:r>
              <a:rPr lang="en-US" sz="1200" dirty="0">
                <a:latin typeface="Arial"/>
                <a:cs typeface="Arial"/>
              </a:rPr>
              <a:t>-90</a:t>
            </a:r>
            <a:r>
              <a:rPr lang="en-US" sz="1200" spc="5" dirty="0">
                <a:latin typeface="Arial"/>
                <a:cs typeface="Arial"/>
              </a:rPr>
              <a:t> </a:t>
            </a:r>
            <a:r>
              <a:rPr lang="en-US" sz="1200" dirty="0">
                <a:latin typeface="Arial"/>
                <a:cs typeface="Arial"/>
              </a:rPr>
              <a:t>percent of </a:t>
            </a:r>
            <a:r>
              <a:rPr lang="en-US" sz="1200" spc="-10" dirty="0">
                <a:latin typeface="Arial"/>
                <a:cs typeface="Arial"/>
              </a:rPr>
              <a:t>a</a:t>
            </a:r>
            <a:r>
              <a:rPr lang="en-US" sz="1200" dirty="0">
                <a:latin typeface="Arial"/>
                <a:cs typeface="Arial"/>
              </a:rPr>
              <a:t>ll corporate data is in some kind</a:t>
            </a:r>
            <a:r>
              <a:rPr lang="en-US" sz="1200" spc="5" dirty="0">
                <a:latin typeface="Arial"/>
                <a:cs typeface="Arial"/>
              </a:rPr>
              <a:t> </a:t>
            </a:r>
            <a:r>
              <a:rPr lang="en-US" sz="1200" dirty="0">
                <a:latin typeface="Arial"/>
                <a:cs typeface="Arial"/>
              </a:rPr>
              <a:t>of unst</a:t>
            </a:r>
            <a:r>
              <a:rPr lang="en-US" sz="1200" spc="5" dirty="0">
                <a:latin typeface="Arial"/>
                <a:cs typeface="Arial"/>
              </a:rPr>
              <a:t>r</a:t>
            </a:r>
            <a:r>
              <a:rPr lang="en-US" sz="1200" dirty="0">
                <a:latin typeface="Arial"/>
                <a:cs typeface="Arial"/>
              </a:rPr>
              <a:t>uctu</a:t>
            </a:r>
            <a:r>
              <a:rPr lang="en-US" sz="1200" spc="5" dirty="0">
                <a:latin typeface="Arial"/>
                <a:cs typeface="Arial"/>
              </a:rPr>
              <a:t>r</a:t>
            </a:r>
            <a:r>
              <a:rPr lang="en-US" sz="1200" dirty="0">
                <a:latin typeface="Arial"/>
                <a:cs typeface="Arial"/>
              </a:rPr>
              <a:t>ed </a:t>
            </a:r>
            <a:r>
              <a:rPr lang="en-US" sz="1200" spc="5" dirty="0">
                <a:latin typeface="Arial"/>
                <a:cs typeface="Arial"/>
              </a:rPr>
              <a:t>f</a:t>
            </a:r>
            <a:r>
              <a:rPr lang="en-US" sz="1200" dirty="0">
                <a:latin typeface="Arial"/>
                <a:cs typeface="Arial"/>
              </a:rPr>
              <a:t>orm</a:t>
            </a:r>
            <a:r>
              <a:rPr lang="en-US" sz="1200" spc="-10" dirty="0">
                <a:latin typeface="Arial"/>
                <a:cs typeface="Arial"/>
              </a:rPr>
              <a:t> </a:t>
            </a:r>
            <a:r>
              <a:rPr lang="en-US" sz="1200" dirty="0">
                <a:latin typeface="Arial"/>
                <a:cs typeface="Arial"/>
              </a:rPr>
              <a:t>(e</a:t>
            </a:r>
            <a:r>
              <a:rPr lang="en-US" sz="1200" spc="5" dirty="0">
                <a:latin typeface="Arial"/>
                <a:cs typeface="Arial"/>
              </a:rPr>
              <a:t>.</a:t>
            </a:r>
            <a:r>
              <a:rPr lang="en-US" sz="1200" dirty="0">
                <a:latin typeface="Arial"/>
                <a:cs typeface="Arial"/>
              </a:rPr>
              <a:t>g.,</a:t>
            </a:r>
            <a:r>
              <a:rPr lang="en-US" sz="1200" spc="-25" dirty="0">
                <a:latin typeface="Arial"/>
                <a:cs typeface="Arial"/>
              </a:rPr>
              <a:t> </a:t>
            </a:r>
            <a:r>
              <a:rPr lang="en-US" sz="1200" dirty="0">
                <a:latin typeface="Arial"/>
                <a:cs typeface="Arial"/>
              </a:rPr>
              <a:t>text).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a:cs typeface="Arial"/>
            </a:endParaRPr>
          </a:p>
          <a:p>
            <a:r>
              <a:rPr lang="en-US" sz="1200" b="0" i="0" kern="1200" dirty="0">
                <a:solidFill>
                  <a:schemeClr val="tx1"/>
                </a:solidFill>
                <a:effectLst/>
                <a:latin typeface="+mn-lt"/>
                <a:ea typeface="+mn-ea"/>
                <a:cs typeface="+mn-cs"/>
              </a:rPr>
              <a:t>Unstructured data can be found in documents, presentations, audio, images, videos, messages, and books. Unstructured data can also come from social media sites such as Facebook, LinkedIn, Twitter, Tumblr, Flickr, Yelp, YouTube, and Pinterest. Some examples of unstructured data include business</a:t>
            </a:r>
            <a:r>
              <a:rPr lang="en-US" sz="1200" b="0" i="0" kern="1200" baseline="0" dirty="0">
                <a:solidFill>
                  <a:schemeClr val="tx1"/>
                </a:solidFill>
                <a:effectLst/>
                <a:latin typeface="+mn-lt"/>
                <a:ea typeface="+mn-ea"/>
                <a:cs typeface="+mn-cs"/>
              </a:rPr>
              <a:t> data (e.g., call center transcripts), emails, text messages, email, webpages, government documents, </a:t>
            </a:r>
            <a:r>
              <a:rPr lang="en-US" sz="1200" b="0" i="0" kern="1200" dirty="0">
                <a:solidFill>
                  <a:schemeClr val="tx1"/>
                </a:solidFill>
                <a:effectLst/>
                <a:latin typeface="+mn-lt"/>
                <a:ea typeface="+mn-ea"/>
                <a:cs typeface="+mn-cs"/>
              </a:rPr>
              <a:t>customer reviews that describe how they feel about an experience, etc.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Nowadays, unstructured data could be stored</a:t>
            </a:r>
            <a:r>
              <a:rPr lang="en-US" sz="1200" b="0" i="0" kern="1200" baseline="0" dirty="0">
                <a:solidFill>
                  <a:schemeClr val="tx1"/>
                </a:solidFill>
                <a:effectLst/>
                <a:latin typeface="+mn-lt"/>
                <a:ea typeface="+mn-ea"/>
                <a:cs typeface="+mn-cs"/>
              </a:rPr>
              <a:t> in NoSQL databases such as </a:t>
            </a:r>
            <a:r>
              <a:rPr lang="en-US" sz="1200" b="0" i="0" kern="1200" baseline="0" dirty="0" err="1">
                <a:solidFill>
                  <a:schemeClr val="tx1"/>
                </a:solidFill>
                <a:effectLst/>
                <a:latin typeface="+mn-lt"/>
                <a:ea typeface="+mn-ea"/>
                <a:cs typeface="+mn-cs"/>
              </a:rPr>
              <a:t>Bigtable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MangoDB</a:t>
            </a:r>
            <a:r>
              <a:rPr lang="en-US" sz="1200" b="0" i="0" kern="1200" baseline="0" dirty="0">
                <a:solidFill>
                  <a:schemeClr val="tx1"/>
                </a:solidFill>
                <a:effectLst/>
                <a:latin typeface="+mn-lt"/>
                <a:ea typeface="+mn-ea"/>
                <a:cs typeface="+mn-cs"/>
              </a:rPr>
              <a:t>.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en-US" dirty="0"/>
              <a:t>This table</a:t>
            </a:r>
            <a:r>
              <a:rPr lang="en-US" baseline="0" dirty="0"/>
              <a:t> shows you the differences between data mining and text mining.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US"/>
          </a:p>
        </p:txBody>
      </p:sp>
    </p:spTree>
    <p:extLst>
      <p:ext uri="{BB962C8B-B14F-4D97-AF65-F5344CB8AC3E}">
        <p14:creationId xmlns:p14="http://schemas.microsoft.com/office/powerpoint/2010/main" val="658823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US"/>
          </a:p>
        </p:txBody>
      </p:sp>
    </p:spTree>
    <p:extLst>
      <p:ext uri="{BB962C8B-B14F-4D97-AF65-F5344CB8AC3E}">
        <p14:creationId xmlns:p14="http://schemas.microsoft.com/office/powerpoint/2010/main" val="1541254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7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799"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10/30/2023</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25400">
              <a:lnSpc>
                <a:spcPct val="100000"/>
              </a:lnSpc>
            </a:pPr>
            <a:fld id="{81D60167-4931-47E6-BA6A-407CBD079E47}" type="slidenum">
              <a:rPr dirty="0"/>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0C4811-9A60-42A7-9D15-E998BB0247DE}" type="datetime1">
              <a:rPr lang="en-US" smtClean="0"/>
              <a:t>10/30/2023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46908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11AF20-63CD-4A9A-B988-029E8F00D0A5}" type="datetime1">
              <a:rPr lang="en-US" smtClean="0"/>
              <a:t>10/30/2023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4712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FADE13-E6AC-47E7-B47F-969605A6EA91}" type="datetime1">
              <a:rPr lang="en-US" smtClean="0"/>
              <a:t>10/30/2023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86021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CD28B6-EC30-4E47-AE1B-FE13E449C9F0}" type="datetime1">
              <a:rPr lang="en-US" smtClean="0"/>
              <a:t>10/30/2023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05878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0E9BA3-22FA-48B2-B7B9-728645CC22BD}" type="datetime1">
              <a:rPr lang="en-US" smtClean="0"/>
              <a:t>10/30/2023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312998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415C16-ACA1-41F0-90B7-1B1C97C645CD}" type="datetime1">
              <a:rPr lang="en-US" smtClean="0"/>
              <a:t>10/30/2023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710424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371DA9-35AF-44A0-9A66-590E967279D0}" type="datetime1">
              <a:rPr lang="en-US" smtClean="0"/>
              <a:t>10/30/2023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4925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7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799"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10/30/2023</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25400">
              <a:lnSpc>
                <a:spcPct val="100000"/>
              </a:lnSpc>
            </a:pPr>
            <a:fld id="{81D60167-4931-47E6-BA6A-407CBD079E47}" type="slidenum">
              <a:rPr dirty="0"/>
              <a:t>‹#›</a:t>
            </a:fld>
            <a:endParaRPr dirty="0"/>
          </a:p>
        </p:txBody>
      </p:sp>
    </p:spTree>
    <p:extLst>
      <p:ext uri="{BB962C8B-B14F-4D97-AF65-F5344CB8AC3E}">
        <p14:creationId xmlns:p14="http://schemas.microsoft.com/office/powerpoint/2010/main" val="3513587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10/30/2023</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25400">
              <a:lnSpc>
                <a:spcPct val="100000"/>
              </a:lnSpc>
            </a:pPr>
            <a:fld id="{81D60167-4931-47E6-BA6A-407CBD079E47}" type="slidenum">
              <a:rPr dirty="0"/>
              <a:t>‹#›</a:t>
            </a:fld>
            <a:endParaRPr dirty="0"/>
          </a:p>
        </p:txBody>
      </p:sp>
    </p:spTree>
    <p:extLst>
      <p:ext uri="{BB962C8B-B14F-4D97-AF65-F5344CB8AC3E}">
        <p14:creationId xmlns:p14="http://schemas.microsoft.com/office/powerpoint/2010/main" val="14170751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10/30/2023</a:t>
            </a:fld>
            <a:endParaRPr lang="en-US"/>
          </a:p>
        </p:txBody>
      </p:sp>
      <p:sp>
        <p:nvSpPr>
          <p:cNvPr id="7" name="Holder 7"/>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25400">
              <a:lnSpc>
                <a:spcPct val="100000"/>
              </a:lnSpc>
            </a:pPr>
            <a:fld id="{81D60167-4931-47E6-BA6A-407CBD079E47}" type="slidenum">
              <a:rPr dirty="0"/>
              <a:t>‹#›</a:t>
            </a:fld>
            <a:endParaRPr dirty="0"/>
          </a:p>
        </p:txBody>
      </p:sp>
    </p:spTree>
    <p:extLst>
      <p:ext uri="{BB962C8B-B14F-4D97-AF65-F5344CB8AC3E}">
        <p14:creationId xmlns:p14="http://schemas.microsoft.com/office/powerpoint/2010/main" val="1378489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2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10/30/2023</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25400">
              <a:lnSpc>
                <a:spcPct val="100000"/>
              </a:lnSpc>
            </a:pPr>
            <a:fld id="{81D60167-4931-47E6-BA6A-407CBD079E47}" type="slidenum">
              <a:rPr dirty="0"/>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10/30/2023</a:t>
            </a:fld>
            <a:endParaRPr lang="en-US"/>
          </a:p>
        </p:txBody>
      </p:sp>
      <p:sp>
        <p:nvSpPr>
          <p:cNvPr id="5" name="Holder 5"/>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25400">
              <a:lnSpc>
                <a:spcPct val="100000"/>
              </a:lnSpc>
            </a:pPr>
            <a:fld id="{81D60167-4931-47E6-BA6A-407CBD079E47}" type="slidenum">
              <a:rPr dirty="0"/>
              <a:t>‹#›</a:t>
            </a:fld>
            <a:endParaRPr dirty="0"/>
          </a:p>
        </p:txBody>
      </p:sp>
    </p:spTree>
    <p:extLst>
      <p:ext uri="{BB962C8B-B14F-4D97-AF65-F5344CB8AC3E}">
        <p14:creationId xmlns:p14="http://schemas.microsoft.com/office/powerpoint/2010/main" val="40587423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10/30/2023</a:t>
            </a:fld>
            <a:endParaRPr lang="en-US"/>
          </a:p>
        </p:txBody>
      </p:sp>
      <p:sp>
        <p:nvSpPr>
          <p:cNvPr id="4" name="Holder 4"/>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25400">
              <a:lnSpc>
                <a:spcPct val="100000"/>
              </a:lnSpc>
            </a:pPr>
            <a:fld id="{81D60167-4931-47E6-BA6A-407CBD079E47}" type="slidenum">
              <a:rPr dirty="0"/>
              <a:t>‹#›</a:t>
            </a:fld>
            <a:endParaRPr dirty="0"/>
          </a:p>
        </p:txBody>
      </p:sp>
    </p:spTree>
    <p:extLst>
      <p:ext uri="{BB962C8B-B14F-4D97-AF65-F5344CB8AC3E}">
        <p14:creationId xmlns:p14="http://schemas.microsoft.com/office/powerpoint/2010/main" val="1222665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10/30/2023</a:t>
            </a:fld>
            <a:endParaRPr lang="en-US"/>
          </a:p>
        </p:txBody>
      </p:sp>
      <p:sp>
        <p:nvSpPr>
          <p:cNvPr id="7" name="Holder 7"/>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25400">
              <a:lnSpc>
                <a:spcPct val="10000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10/30/2023</a:t>
            </a:fld>
            <a:endParaRPr lang="en-US"/>
          </a:p>
        </p:txBody>
      </p:sp>
      <p:sp>
        <p:nvSpPr>
          <p:cNvPr id="5" name="Holder 5"/>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25400">
              <a:lnSpc>
                <a:spcPct val="10000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10/30/2023</a:t>
            </a:fld>
            <a:endParaRPr lang="en-US"/>
          </a:p>
        </p:txBody>
      </p:sp>
      <p:sp>
        <p:nvSpPr>
          <p:cNvPr id="4" name="Holder 4"/>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25400">
              <a:lnSpc>
                <a:spcPct val="100000"/>
              </a:lnSpc>
            </a:pPr>
            <a:fld id="{81D60167-4931-47E6-BA6A-407CBD079E47}" type="slidenum">
              <a:rPr dirty="0"/>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EFA768-39B6-4779-AF42-495DADD3624B}" type="datetime1">
              <a:rPr lang="en-US" smtClean="0"/>
              <a:t>10/30/2023</a:t>
            </a:fld>
            <a:endParaRPr lang="en-US"/>
          </a:p>
        </p:txBody>
      </p:sp>
      <p:sp>
        <p:nvSpPr>
          <p:cNvPr id="6" name="Slide Number Placeholder 5"/>
          <p:cNvSpPr>
            <a:spLocks noGrp="1"/>
          </p:cNvSpPr>
          <p:nvPr>
            <p:ph type="sldNum" sz="quarter" idx="12"/>
          </p:nvPr>
        </p:nvSpPr>
        <p:spPr/>
        <p:txBody>
          <a:bodyPr/>
          <a:lstStyle>
            <a:lvl1pPr>
              <a:defRPr/>
            </a:lvl1pPr>
          </a:lstStyle>
          <a:p>
            <a:fld id="{B0382060-7490-47E8-870B-515F94D46520}" type="slidenum">
              <a:rPr lang="en-US" smtClean="0"/>
              <a:pPr/>
              <a:t>‹#›</a:t>
            </a:fld>
            <a:endParaRPr lang="en-US" dirty="0"/>
          </a:p>
        </p:txBody>
      </p:sp>
    </p:spTree>
    <p:extLst>
      <p:ext uri="{BB962C8B-B14F-4D97-AF65-F5344CB8AC3E}">
        <p14:creationId xmlns:p14="http://schemas.microsoft.com/office/powerpoint/2010/main" val="461778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0F780F-0C16-48AE-AE28-1423415F0D64}" type="datetime1">
              <a:rPr lang="en-US" smtClean="0"/>
              <a:t>10/30/2023</a:t>
            </a:fld>
            <a:endParaRPr lang="en-US"/>
          </a:p>
        </p:txBody>
      </p:sp>
      <p:sp>
        <p:nvSpPr>
          <p:cNvPr id="7" name="Slide Number Placeholder 5"/>
          <p:cNvSpPr>
            <a:spLocks noGrp="1"/>
          </p:cNvSpPr>
          <p:nvPr>
            <p:ph type="sldNum" sz="quarter" idx="12"/>
          </p:nvPr>
        </p:nvSpPr>
        <p:spPr>
          <a:xfrm>
            <a:off x="6553200" y="6356350"/>
            <a:ext cx="2133600" cy="365125"/>
          </a:xfrm>
        </p:spPr>
        <p:txBody>
          <a:bodyPr/>
          <a:lstStyle>
            <a:lvl1pPr>
              <a:defRPr/>
            </a:lvl1pPr>
          </a:lstStyle>
          <a:p>
            <a:fld id="{B4E7BA02-0B6A-401B-AA56-98D74AA34CA1}" type="slidenum">
              <a:rPr lang="en-US" smtClean="0"/>
              <a:pPr/>
              <a:t>‹#›</a:t>
            </a:fld>
            <a:endParaRPr lang="en-US" dirty="0"/>
          </a:p>
        </p:txBody>
      </p:sp>
    </p:spTree>
    <p:extLst>
      <p:ext uri="{BB962C8B-B14F-4D97-AF65-F5344CB8AC3E}">
        <p14:creationId xmlns:p14="http://schemas.microsoft.com/office/powerpoint/2010/main" val="269386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71E3EA-AF1E-4D79-95E3-1131AC3E7EDA}" type="datetime1">
              <a:rPr lang="en-US" smtClean="0"/>
              <a:t>10/30/2023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68858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F51EF5-DD33-4169-8E49-79A02E99EDD0}" type="datetime1">
              <a:rPr lang="en-US" smtClean="0"/>
              <a:t>10/30/2023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42019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30630" y="589327"/>
            <a:ext cx="7082739" cy="584835"/>
          </a:xfrm>
          <a:prstGeom prst="rect">
            <a:avLst/>
          </a:prstGeom>
        </p:spPr>
        <p:txBody>
          <a:bodyPr wrap="square" lIns="0" tIns="0" rIns="0" bIns="0">
            <a:spAutoFit/>
          </a:bodyPr>
          <a:lstStyle>
            <a:lvl1pPr>
              <a:defRPr sz="4400" b="0" i="0">
                <a:solidFill>
                  <a:schemeClr val="tx1"/>
                </a:solidFill>
                <a:latin typeface="Arial"/>
                <a:cs typeface="Arial"/>
              </a:defRPr>
            </a:lvl1pPr>
          </a:lstStyle>
          <a:p>
            <a:endParaRPr/>
          </a:p>
        </p:txBody>
      </p:sp>
      <p:sp>
        <p:nvSpPr>
          <p:cNvPr id="3" name="Holder 3"/>
          <p:cNvSpPr>
            <a:spLocks noGrp="1"/>
          </p:cNvSpPr>
          <p:nvPr>
            <p:ph type="body" idx="1"/>
          </p:nvPr>
        </p:nvSpPr>
        <p:spPr>
          <a:xfrm>
            <a:off x="535940" y="1698847"/>
            <a:ext cx="8072119" cy="3517900"/>
          </a:xfrm>
          <a:prstGeom prst="rect">
            <a:avLst/>
          </a:prstGeom>
        </p:spPr>
        <p:txBody>
          <a:bodyPr wrap="square" lIns="0" tIns="0" rIns="0" bIns="0">
            <a:spAutoFit/>
          </a:bodyPr>
          <a:lstStyle>
            <a:lvl1pPr>
              <a:defRPr sz="32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0"/>
            <a:ext cx="2926079"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10/30/2023</a:t>
            </a:fld>
            <a:endParaRPr lang="en-US"/>
          </a:p>
        </p:txBody>
      </p:sp>
      <p:sp>
        <p:nvSpPr>
          <p:cNvPr id="6" name="Holder 6"/>
          <p:cNvSpPr>
            <a:spLocks noGrp="1"/>
          </p:cNvSpPr>
          <p:nvPr>
            <p:ph type="sldNum" sz="quarter" idx="7"/>
          </p:nvPr>
        </p:nvSpPr>
        <p:spPr>
          <a:xfrm>
            <a:off x="8829293" y="6555729"/>
            <a:ext cx="249554" cy="203834"/>
          </a:xfrm>
          <a:prstGeom prst="rect">
            <a:avLst/>
          </a:prstGeom>
        </p:spPr>
        <p:txBody>
          <a:bodyPr wrap="square" lIns="0" tIns="0" rIns="0" bIns="0">
            <a:spAutoFit/>
          </a:bodyPr>
          <a:lstStyle>
            <a:lvl1pPr>
              <a:defRPr sz="1400" b="0" i="0">
                <a:solidFill>
                  <a:schemeClr val="tx1"/>
                </a:solidFill>
                <a:latin typeface="Arial"/>
                <a:cs typeface="Arial"/>
              </a:defRPr>
            </a:lvl1pPr>
          </a:lstStyle>
          <a:p>
            <a:pPr marL="25400">
              <a:lnSpc>
                <a:spcPct val="10000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6F8FD2-DBE2-4FBC-B2B1-7861E277C59D}" type="datetime1">
              <a:rPr lang="en-US" smtClean="0"/>
              <a:t>10/30/2023</a:t>
            </a:fld>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0322967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59028" y="611502"/>
            <a:ext cx="7825943" cy="533400"/>
          </a:xfrm>
          <a:prstGeom prst="rect">
            <a:avLst/>
          </a:prstGeom>
        </p:spPr>
        <p:txBody>
          <a:bodyPr wrap="square" lIns="0" tIns="0" rIns="0" bIns="0">
            <a:spAutoFit/>
          </a:bodyPr>
          <a:lstStyle>
            <a:lvl1pPr>
              <a:defRPr sz="4400" b="0" i="0">
                <a:solidFill>
                  <a:schemeClr val="tx1"/>
                </a:solidFill>
                <a:latin typeface="Arial"/>
                <a:cs typeface="Arial"/>
              </a:defRPr>
            </a:lvl1pPr>
          </a:lstStyle>
          <a:p>
            <a:endParaRPr dirty="0"/>
          </a:p>
        </p:txBody>
      </p:sp>
      <p:sp>
        <p:nvSpPr>
          <p:cNvPr id="3" name="Holder 3"/>
          <p:cNvSpPr>
            <a:spLocks noGrp="1"/>
          </p:cNvSpPr>
          <p:nvPr>
            <p:ph type="body" idx="1"/>
          </p:nvPr>
        </p:nvSpPr>
        <p:spPr>
          <a:xfrm>
            <a:off x="535940" y="1606722"/>
            <a:ext cx="8072119" cy="2834640"/>
          </a:xfrm>
          <a:prstGeom prst="rect">
            <a:avLst/>
          </a:prstGeom>
        </p:spPr>
        <p:txBody>
          <a:bodyPr wrap="square" lIns="0" tIns="0" rIns="0" bIns="0">
            <a:spAutoFit/>
          </a:bodyPr>
          <a:lstStyle>
            <a:lvl1pPr>
              <a:defRPr sz="28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0"/>
            <a:ext cx="2926079"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10/30/2023</a:t>
            </a:fld>
            <a:endParaRPr lang="en-US"/>
          </a:p>
        </p:txBody>
      </p:sp>
      <p:sp>
        <p:nvSpPr>
          <p:cNvPr id="6" name="Holder 6"/>
          <p:cNvSpPr>
            <a:spLocks noGrp="1"/>
          </p:cNvSpPr>
          <p:nvPr>
            <p:ph type="sldNum" sz="quarter" idx="7"/>
          </p:nvPr>
        </p:nvSpPr>
        <p:spPr>
          <a:xfrm>
            <a:off x="8829293" y="6555729"/>
            <a:ext cx="249554" cy="203834"/>
          </a:xfrm>
          <a:prstGeom prst="rect">
            <a:avLst/>
          </a:prstGeom>
        </p:spPr>
        <p:txBody>
          <a:bodyPr wrap="square" lIns="0" tIns="0" rIns="0" bIns="0">
            <a:spAutoFit/>
          </a:bodyPr>
          <a:lstStyle>
            <a:lvl1pPr>
              <a:defRPr sz="1400" b="0" i="0">
                <a:solidFill>
                  <a:schemeClr val="tx1"/>
                </a:solidFill>
                <a:latin typeface="Arial"/>
                <a:cs typeface="Arial"/>
              </a:defRPr>
            </a:lvl1pPr>
          </a:lstStyle>
          <a:p>
            <a:pPr marL="25400">
              <a:lnSpc>
                <a:spcPct val="100000"/>
              </a:lnSpc>
            </a:pPr>
            <a:fld id="{81D60167-4931-47E6-BA6A-407CBD079E47}" type="slidenum">
              <a:rPr dirty="0"/>
              <a:t>‹#›</a:t>
            </a:fld>
            <a:endParaRPr dirty="0"/>
          </a:p>
        </p:txBody>
      </p:sp>
    </p:spTree>
    <p:extLst>
      <p:ext uri="{BB962C8B-B14F-4D97-AF65-F5344CB8AC3E}">
        <p14:creationId xmlns:p14="http://schemas.microsoft.com/office/powerpoint/2010/main" val="84832637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http://jalk.dvrlists.com/data-minin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hyperlink" Target="http://www.thepoke.co.uk/2014/05/21/the-25-worst-best-spelling-mistakes-on-twitte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hyperlink" Target="http://searchcrm.techtarget.com/definition/Twitter-chat-and-text-messaging-abbreviations" TargetMode="External"/><Relationship Id="rId7"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socialmediatoday.com/content/top-twitter-abbreviations-you-need-know"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www.wordle.net/" TargetMode="Externa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hyperlink" Target="https://sciencenode.org/feature/text-mining-strikes-gold-in-political-discourse.ph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google.com/trends/explore?q=facebook,Google,/m/0k8z,Microsoft" TargetMode="External"/><Relationship Id="rId5" Type="http://schemas.openxmlformats.org/officeDocument/2006/relationships/image" Target="../media/image14.png"/><Relationship Id="rId4" Type="http://schemas.openxmlformats.org/officeDocument/2006/relationships/hyperlink" Target="https://books.google.com/ngrams/graph?year_start=1800&amp;year_end=2008&amp;corpus=15&amp;smoothing=7&amp;case_insensitive=on&amp;content=contiguous&amp;direct_url=t4;,contiguous;,c0;,s0;;contiguous;,c0;;Contiguous;,c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6334" y="1447800"/>
            <a:ext cx="8599066" cy="1470025"/>
          </a:xfrm>
        </p:spPr>
        <p:txBody>
          <a:bodyPr>
            <a:normAutofit/>
          </a:bodyPr>
          <a:lstStyle/>
          <a:p>
            <a:pPr marL="12700">
              <a:lnSpc>
                <a:spcPct val="100000"/>
              </a:lnSpc>
              <a:tabLst>
                <a:tab pos="1045844" algn="l"/>
              </a:tabLst>
            </a:pPr>
            <a:r>
              <a:rPr lang="en-US" sz="5400" b="1" spc="-270" dirty="0">
                <a:latin typeface="Arial"/>
                <a:cs typeface="Arial"/>
              </a:rPr>
              <a:t>T</a:t>
            </a:r>
            <a:r>
              <a:rPr lang="en-US" sz="5400" b="1" dirty="0">
                <a:latin typeface="Arial"/>
                <a:cs typeface="Arial"/>
              </a:rPr>
              <a:t>ext Min</a:t>
            </a:r>
            <a:r>
              <a:rPr lang="en-US" sz="5400" b="1" spc="-15" dirty="0">
                <a:latin typeface="Arial"/>
                <a:cs typeface="Arial"/>
              </a:rPr>
              <a:t>i</a:t>
            </a:r>
            <a:r>
              <a:rPr lang="en-US" sz="5400" b="1" dirty="0">
                <a:latin typeface="Arial"/>
                <a:cs typeface="Arial"/>
              </a:rPr>
              <a:t>ng</a:t>
            </a:r>
            <a:endParaRPr lang="en-US" sz="5400" dirty="0">
              <a:latin typeface="Arial"/>
              <a:cs typeface="Arial"/>
            </a:endParaRPr>
          </a:p>
        </p:txBody>
      </p:sp>
      <p:sp>
        <p:nvSpPr>
          <p:cNvPr id="3" name="Subtitle 2"/>
          <p:cNvSpPr>
            <a:spLocks noGrp="1"/>
          </p:cNvSpPr>
          <p:nvPr>
            <p:ph type="subTitle" idx="1"/>
          </p:nvPr>
        </p:nvSpPr>
        <p:spPr>
          <a:xfrm>
            <a:off x="1415467" y="3203575"/>
            <a:ext cx="6400800" cy="1752600"/>
          </a:xfrm>
        </p:spPr>
        <p:txBody>
          <a:bodyPr/>
          <a:lstStyle/>
          <a:p>
            <a:r>
              <a:rPr lang="en-US" dirty="0"/>
              <a:t>Dr. Liang (Leon) Chen</a:t>
            </a:r>
          </a:p>
        </p:txBody>
      </p:sp>
      <p:pic>
        <p:nvPicPr>
          <p:cNvPr id="4" name="Picture 2" descr="Image result for data mining"/>
          <p:cNvPicPr>
            <a:picLocks noChangeAspect="1" noChangeArrowheads="1"/>
          </p:cNvPicPr>
          <p:nvPr/>
        </p:nvPicPr>
        <p:blipFill rotWithShape="1">
          <a:blip r:embed="rId3">
            <a:extLst>
              <a:ext uri="{28A0092B-C50C-407E-A947-70E740481C1C}">
                <a14:useLocalDpi xmlns:a14="http://schemas.microsoft.com/office/drawing/2010/main" val="0"/>
              </a:ext>
            </a:extLst>
          </a:blip>
          <a:srcRect b="8393"/>
          <a:stretch/>
        </p:blipFill>
        <p:spPr bwMode="auto">
          <a:xfrm>
            <a:off x="2133600" y="3886200"/>
            <a:ext cx="4724400" cy="2971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486400" y="6590592"/>
            <a:ext cx="28194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Picture Source: </a:t>
            </a:r>
            <a:r>
              <a:rPr kumimoji="0" lang="en-US" sz="900" b="0" i="0" u="none" strike="noStrike" kern="1200" cap="none" spc="0" normalizeH="0" baseline="0" noProof="0" dirty="0">
                <a:ln>
                  <a:noFill/>
                </a:ln>
                <a:solidFill>
                  <a:prstClr val="black">
                    <a:lumMod val="50000"/>
                    <a:lumOff val="50000"/>
                  </a:prstClr>
                </a:solidFill>
                <a:effectLst/>
                <a:uLnTx/>
                <a:uFillTx/>
                <a:latin typeface="Calibri"/>
                <a:ea typeface="+mn-ea"/>
                <a:cs typeface="+mn-cs"/>
                <a:hlinkClick r:id="rId4"/>
              </a:rPr>
              <a:t>http://jalk.dvrlists.com/data-mining</a:t>
            </a:r>
            <a:r>
              <a:rPr kumimoji="0" lang="en-US" sz="9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 </a:t>
            </a:r>
          </a:p>
        </p:txBody>
      </p:sp>
    </p:spTree>
    <p:extLst>
      <p:ext uri="{BB962C8B-B14F-4D97-AF65-F5344CB8AC3E}">
        <p14:creationId xmlns:p14="http://schemas.microsoft.com/office/powerpoint/2010/main" val="3087827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141855">
              <a:lnSpc>
                <a:spcPct val="100000"/>
              </a:lnSpc>
            </a:pPr>
            <a:r>
              <a:rPr dirty="0"/>
              <a:t>Challenges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10</a:t>
            </a:fld>
            <a:endParaRPr dirty="0"/>
          </a:p>
        </p:txBody>
      </p:sp>
      <p:sp>
        <p:nvSpPr>
          <p:cNvPr id="3" name="object 3"/>
          <p:cNvSpPr txBox="1"/>
          <p:nvPr/>
        </p:nvSpPr>
        <p:spPr>
          <a:xfrm>
            <a:off x="152401" y="1447800"/>
            <a:ext cx="8991600" cy="5270674"/>
          </a:xfrm>
          <a:prstGeom prst="rect">
            <a:avLst/>
          </a:prstGeom>
        </p:spPr>
        <p:txBody>
          <a:bodyPr vert="horz" wrap="square" lIns="0" tIns="0" rIns="0" bIns="0" rtlCol="0">
            <a:spAutoFit/>
          </a:bodyPr>
          <a:lstStyle/>
          <a:p>
            <a:pPr marL="355600" indent="-342900">
              <a:lnSpc>
                <a:spcPct val="100000"/>
              </a:lnSpc>
              <a:buFont typeface="Arial"/>
              <a:buChar char="•"/>
              <a:tabLst>
                <a:tab pos="355600" algn="l"/>
              </a:tabLst>
            </a:pPr>
            <a:r>
              <a:rPr sz="2400" dirty="0">
                <a:latin typeface="Arial"/>
                <a:cs typeface="Arial"/>
              </a:rPr>
              <a:t>In</a:t>
            </a:r>
            <a:r>
              <a:rPr sz="2400" spc="5" dirty="0">
                <a:latin typeface="Arial"/>
                <a:cs typeface="Arial"/>
              </a:rPr>
              <a:t>f</a:t>
            </a:r>
            <a:r>
              <a:rPr sz="2400" dirty="0">
                <a:latin typeface="Arial"/>
                <a:cs typeface="Arial"/>
              </a:rPr>
              <a:t>or</a:t>
            </a:r>
            <a:r>
              <a:rPr sz="2400" spc="5" dirty="0">
                <a:latin typeface="Arial"/>
                <a:cs typeface="Arial"/>
              </a:rPr>
              <a:t>m</a:t>
            </a:r>
            <a:r>
              <a:rPr sz="2400" dirty="0">
                <a:latin typeface="Arial"/>
                <a:cs typeface="Arial"/>
              </a:rPr>
              <a:t>ation</a:t>
            </a:r>
            <a:r>
              <a:rPr sz="2400" spc="-10" dirty="0">
                <a:latin typeface="Arial"/>
                <a:cs typeface="Arial"/>
              </a:rPr>
              <a:t> </a:t>
            </a:r>
            <a:r>
              <a:rPr sz="2400" dirty="0">
                <a:latin typeface="Arial"/>
                <a:cs typeface="Arial"/>
              </a:rPr>
              <a:t>is in</a:t>
            </a:r>
            <a:r>
              <a:rPr sz="2400" spc="10" dirty="0">
                <a:latin typeface="Arial"/>
                <a:cs typeface="Arial"/>
              </a:rPr>
              <a:t> </a:t>
            </a:r>
            <a:r>
              <a:rPr sz="2400" dirty="0">
                <a:latin typeface="Arial"/>
                <a:cs typeface="Arial"/>
              </a:rPr>
              <a:t>unst</a:t>
            </a:r>
            <a:r>
              <a:rPr sz="2400" spc="5" dirty="0">
                <a:latin typeface="Arial"/>
                <a:cs typeface="Arial"/>
              </a:rPr>
              <a:t>r</a:t>
            </a:r>
            <a:r>
              <a:rPr sz="2400" dirty="0">
                <a:latin typeface="Arial"/>
                <a:cs typeface="Arial"/>
              </a:rPr>
              <a:t>uctu</a:t>
            </a:r>
            <a:r>
              <a:rPr sz="2400" spc="5" dirty="0">
                <a:latin typeface="Arial"/>
                <a:cs typeface="Arial"/>
              </a:rPr>
              <a:t>r</a:t>
            </a:r>
            <a:r>
              <a:rPr sz="2400" dirty="0">
                <a:latin typeface="Arial"/>
                <a:cs typeface="Arial"/>
              </a:rPr>
              <a:t>ed</a:t>
            </a:r>
            <a:r>
              <a:rPr sz="2400" spc="-10" dirty="0">
                <a:latin typeface="Arial"/>
                <a:cs typeface="Arial"/>
              </a:rPr>
              <a:t> </a:t>
            </a:r>
            <a:r>
              <a:rPr sz="2400" dirty="0">
                <a:latin typeface="Arial"/>
                <a:cs typeface="Arial"/>
              </a:rPr>
              <a:t>textual</a:t>
            </a:r>
            <a:r>
              <a:rPr sz="2400" spc="5" dirty="0">
                <a:latin typeface="Arial"/>
                <a:cs typeface="Arial"/>
              </a:rPr>
              <a:t> </a:t>
            </a:r>
            <a:r>
              <a:rPr sz="2400" dirty="0">
                <a:latin typeface="Arial"/>
                <a:cs typeface="Arial"/>
              </a:rPr>
              <a:t>fo</a:t>
            </a:r>
            <a:r>
              <a:rPr sz="2400" spc="5" dirty="0">
                <a:latin typeface="Arial"/>
                <a:cs typeface="Arial"/>
              </a:rPr>
              <a:t>r</a:t>
            </a:r>
            <a:r>
              <a:rPr sz="2400" dirty="0">
                <a:latin typeface="Arial"/>
                <a:cs typeface="Arial"/>
              </a:rPr>
              <a:t>m</a:t>
            </a:r>
          </a:p>
          <a:p>
            <a:pPr marL="355600" indent="-342900">
              <a:lnSpc>
                <a:spcPct val="100000"/>
              </a:lnSpc>
              <a:spcBef>
                <a:spcPts val="575"/>
              </a:spcBef>
              <a:buFont typeface="Arial"/>
              <a:buChar char="•"/>
              <a:tabLst>
                <a:tab pos="355600" algn="l"/>
              </a:tabLst>
            </a:pPr>
            <a:r>
              <a:rPr sz="2400" dirty="0">
                <a:latin typeface="Arial"/>
                <a:cs typeface="Arial"/>
              </a:rPr>
              <a:t>Large</a:t>
            </a:r>
            <a:r>
              <a:rPr sz="2400" spc="15" dirty="0">
                <a:latin typeface="Arial"/>
                <a:cs typeface="Arial"/>
              </a:rPr>
              <a:t> </a:t>
            </a:r>
            <a:r>
              <a:rPr sz="2400" dirty="0">
                <a:latin typeface="Arial"/>
                <a:cs typeface="Arial"/>
              </a:rPr>
              <a:t>textual</a:t>
            </a:r>
            <a:r>
              <a:rPr sz="2400" spc="-5" dirty="0">
                <a:latin typeface="Arial"/>
                <a:cs typeface="Arial"/>
              </a:rPr>
              <a:t> </a:t>
            </a:r>
            <a:r>
              <a:rPr sz="2400" dirty="0">
                <a:latin typeface="Arial"/>
                <a:cs typeface="Arial"/>
              </a:rPr>
              <a:t>database</a:t>
            </a:r>
            <a:r>
              <a:rPr lang="en-US" sz="2400" dirty="0">
                <a:latin typeface="Arial"/>
                <a:cs typeface="Arial"/>
              </a:rPr>
              <a:t> (see the next slide)</a:t>
            </a:r>
            <a:endParaRPr sz="2400" dirty="0">
              <a:latin typeface="Arial"/>
              <a:cs typeface="Arial"/>
            </a:endParaRPr>
          </a:p>
          <a:p>
            <a:pPr marL="355600" indent="-342900">
              <a:lnSpc>
                <a:spcPct val="100000"/>
              </a:lnSpc>
              <a:spcBef>
                <a:spcPts val="575"/>
              </a:spcBef>
              <a:buFont typeface="Arial"/>
              <a:buChar char="•"/>
              <a:tabLst>
                <a:tab pos="355600" algn="l"/>
              </a:tabLst>
            </a:pPr>
            <a:r>
              <a:rPr sz="2400" spc="-135" dirty="0">
                <a:latin typeface="Arial"/>
                <a:cs typeface="Arial"/>
              </a:rPr>
              <a:t>V</a:t>
            </a:r>
            <a:r>
              <a:rPr sz="2400" dirty="0">
                <a:latin typeface="Arial"/>
                <a:cs typeface="Arial"/>
              </a:rPr>
              <a:t>ery high</a:t>
            </a:r>
            <a:r>
              <a:rPr sz="2400" spc="10" dirty="0">
                <a:latin typeface="Arial"/>
                <a:cs typeface="Arial"/>
              </a:rPr>
              <a:t> </a:t>
            </a:r>
            <a:r>
              <a:rPr sz="2400" dirty="0">
                <a:latin typeface="Arial"/>
                <a:cs typeface="Arial"/>
              </a:rPr>
              <a:t>number</a:t>
            </a:r>
            <a:r>
              <a:rPr sz="2400" spc="5" dirty="0">
                <a:latin typeface="Arial"/>
                <a:cs typeface="Arial"/>
              </a:rPr>
              <a:t> </a:t>
            </a:r>
            <a:r>
              <a:rPr sz="2400" dirty="0">
                <a:latin typeface="Arial"/>
                <a:cs typeface="Arial"/>
              </a:rPr>
              <a:t>of possib</a:t>
            </a:r>
            <a:r>
              <a:rPr sz="2400" spc="-10" dirty="0">
                <a:latin typeface="Arial"/>
                <a:cs typeface="Arial"/>
              </a:rPr>
              <a:t>l</a:t>
            </a:r>
            <a:r>
              <a:rPr sz="2400" dirty="0">
                <a:latin typeface="Arial"/>
                <a:cs typeface="Arial"/>
              </a:rPr>
              <a:t>e</a:t>
            </a:r>
            <a:r>
              <a:rPr sz="2400" spc="35" dirty="0">
                <a:latin typeface="Arial"/>
                <a:cs typeface="Arial"/>
              </a:rPr>
              <a:t> </a:t>
            </a:r>
            <a:r>
              <a:rPr sz="2400" dirty="0">
                <a:latin typeface="Arial"/>
                <a:cs typeface="Arial"/>
              </a:rPr>
              <a:t>“dimensions”</a:t>
            </a:r>
            <a:r>
              <a:rPr sz="2400" spc="30" dirty="0">
                <a:latin typeface="Arial"/>
                <a:cs typeface="Arial"/>
              </a:rPr>
              <a:t> </a:t>
            </a:r>
            <a:r>
              <a:rPr sz="2400" dirty="0">
                <a:latin typeface="Arial"/>
                <a:cs typeface="Arial"/>
              </a:rPr>
              <a:t>(but</a:t>
            </a:r>
            <a:r>
              <a:rPr sz="2400" spc="5" dirty="0">
                <a:latin typeface="Arial"/>
                <a:cs typeface="Arial"/>
              </a:rPr>
              <a:t> </a:t>
            </a:r>
            <a:r>
              <a:rPr sz="2400" dirty="0">
                <a:latin typeface="Arial"/>
                <a:cs typeface="Arial"/>
              </a:rPr>
              <a:t>sparse):</a:t>
            </a:r>
          </a:p>
          <a:p>
            <a:pPr marL="756285" marR="671195" lvl="1" indent="-286385">
              <a:lnSpc>
                <a:spcPct val="100000"/>
              </a:lnSpc>
              <a:spcBef>
                <a:spcPts val="445"/>
              </a:spcBef>
              <a:buFont typeface="Arial"/>
              <a:buChar char="–"/>
              <a:tabLst>
                <a:tab pos="821055" algn="l"/>
              </a:tabLst>
            </a:pPr>
            <a:r>
              <a:rPr sz="1800" dirty="0">
                <a:latin typeface="Arial"/>
                <a:cs typeface="Arial"/>
              </a:rPr>
              <a:t>a</a:t>
            </a:r>
            <a:r>
              <a:rPr sz="1800" spc="-10" dirty="0">
                <a:latin typeface="Arial"/>
                <a:cs typeface="Arial"/>
              </a:rPr>
              <a:t>l</a:t>
            </a:r>
            <a:r>
              <a:rPr sz="1800" dirty="0">
                <a:latin typeface="Arial"/>
                <a:cs typeface="Arial"/>
              </a:rPr>
              <a:t>l p</a:t>
            </a:r>
            <a:r>
              <a:rPr sz="1800" spc="-10" dirty="0">
                <a:latin typeface="Arial"/>
                <a:cs typeface="Arial"/>
              </a:rPr>
              <a:t>o</a:t>
            </a:r>
            <a:r>
              <a:rPr sz="1800" dirty="0">
                <a:latin typeface="Arial"/>
                <a:cs typeface="Arial"/>
              </a:rPr>
              <a:t>ssi</a:t>
            </a:r>
            <a:r>
              <a:rPr sz="1800" spc="-10" dirty="0">
                <a:latin typeface="Arial"/>
                <a:cs typeface="Arial"/>
              </a:rPr>
              <a:t>b</a:t>
            </a:r>
            <a:r>
              <a:rPr sz="1800" dirty="0">
                <a:latin typeface="Arial"/>
                <a:cs typeface="Arial"/>
              </a:rPr>
              <a:t>le</a:t>
            </a:r>
            <a:r>
              <a:rPr sz="1800" spc="15" dirty="0">
                <a:latin typeface="Arial"/>
                <a:cs typeface="Arial"/>
              </a:rPr>
              <a:t> </a:t>
            </a:r>
            <a:r>
              <a:rPr sz="1800" spc="-40" dirty="0">
                <a:latin typeface="Arial"/>
                <a:cs typeface="Arial"/>
              </a:rPr>
              <a:t>w</a:t>
            </a:r>
            <a:r>
              <a:rPr sz="1800" dirty="0">
                <a:latin typeface="Arial"/>
                <a:cs typeface="Arial"/>
              </a:rPr>
              <a:t>ord</a:t>
            </a:r>
            <a:r>
              <a:rPr sz="1800" spc="40" dirty="0">
                <a:latin typeface="Arial"/>
                <a:cs typeface="Arial"/>
              </a:rPr>
              <a:t> </a:t>
            </a:r>
            <a:r>
              <a:rPr sz="1800" dirty="0">
                <a:latin typeface="Arial"/>
                <a:cs typeface="Arial"/>
              </a:rPr>
              <a:t>a</a:t>
            </a:r>
            <a:r>
              <a:rPr sz="1800" spc="-10" dirty="0">
                <a:latin typeface="Arial"/>
                <a:cs typeface="Arial"/>
              </a:rPr>
              <a:t>n</a:t>
            </a:r>
            <a:r>
              <a:rPr sz="1800" dirty="0">
                <a:latin typeface="Arial"/>
                <a:cs typeface="Arial"/>
              </a:rPr>
              <a:t>d </a:t>
            </a:r>
            <a:r>
              <a:rPr sz="1800" spc="-10" dirty="0">
                <a:latin typeface="Arial"/>
                <a:cs typeface="Arial"/>
              </a:rPr>
              <a:t>p</a:t>
            </a:r>
            <a:r>
              <a:rPr sz="1800" dirty="0">
                <a:latin typeface="Arial"/>
                <a:cs typeface="Arial"/>
              </a:rPr>
              <a:t>hr</a:t>
            </a:r>
            <a:r>
              <a:rPr sz="1800" spc="-10" dirty="0">
                <a:latin typeface="Arial"/>
                <a:cs typeface="Arial"/>
              </a:rPr>
              <a:t>a</a:t>
            </a:r>
            <a:r>
              <a:rPr sz="1800" dirty="0">
                <a:latin typeface="Arial"/>
                <a:cs typeface="Arial"/>
              </a:rPr>
              <a:t>se</a:t>
            </a:r>
            <a:r>
              <a:rPr sz="1800" spc="5" dirty="0">
                <a:latin typeface="Arial"/>
                <a:cs typeface="Arial"/>
              </a:rPr>
              <a:t> </a:t>
            </a:r>
            <a:r>
              <a:rPr sz="1800" dirty="0">
                <a:latin typeface="Arial"/>
                <a:cs typeface="Arial"/>
              </a:rPr>
              <a:t>t</a:t>
            </a:r>
            <a:r>
              <a:rPr sz="1800" spc="-20" dirty="0">
                <a:latin typeface="Arial"/>
                <a:cs typeface="Arial"/>
              </a:rPr>
              <a:t>y</a:t>
            </a:r>
            <a:r>
              <a:rPr sz="1800" dirty="0">
                <a:latin typeface="Arial"/>
                <a:cs typeface="Arial"/>
              </a:rPr>
              <a:t>p</a:t>
            </a:r>
            <a:r>
              <a:rPr sz="1800" spc="-10" dirty="0">
                <a:latin typeface="Arial"/>
                <a:cs typeface="Arial"/>
              </a:rPr>
              <a:t>e</a:t>
            </a:r>
            <a:r>
              <a:rPr sz="1800" dirty="0">
                <a:latin typeface="Arial"/>
                <a:cs typeface="Arial"/>
              </a:rPr>
              <a:t>s</a:t>
            </a:r>
            <a:r>
              <a:rPr sz="1800" spc="25" dirty="0">
                <a:latin typeface="Arial"/>
                <a:cs typeface="Arial"/>
              </a:rPr>
              <a:t> </a:t>
            </a:r>
            <a:r>
              <a:rPr sz="1800" dirty="0">
                <a:latin typeface="Arial"/>
                <a:cs typeface="Arial"/>
              </a:rPr>
              <a:t>in</a:t>
            </a:r>
            <a:r>
              <a:rPr sz="1800" spc="5" dirty="0">
                <a:latin typeface="Arial"/>
                <a:cs typeface="Arial"/>
              </a:rPr>
              <a:t> </a:t>
            </a:r>
            <a:r>
              <a:rPr sz="1800" dirty="0">
                <a:latin typeface="Arial"/>
                <a:cs typeface="Arial"/>
              </a:rPr>
              <a:t>the</a:t>
            </a:r>
            <a:r>
              <a:rPr sz="1800" spc="-10" dirty="0">
                <a:latin typeface="Arial"/>
                <a:cs typeface="Arial"/>
              </a:rPr>
              <a:t> </a:t>
            </a:r>
            <a:r>
              <a:rPr sz="1800" dirty="0">
                <a:latin typeface="Arial"/>
                <a:cs typeface="Arial"/>
              </a:rPr>
              <a:t>la</a:t>
            </a:r>
            <a:r>
              <a:rPr sz="1800" spc="-10" dirty="0">
                <a:latin typeface="Arial"/>
                <a:cs typeface="Arial"/>
              </a:rPr>
              <a:t>n</a:t>
            </a:r>
            <a:r>
              <a:rPr sz="1800" dirty="0">
                <a:latin typeface="Arial"/>
                <a:cs typeface="Arial"/>
              </a:rPr>
              <a:t>g</a:t>
            </a:r>
            <a:r>
              <a:rPr sz="1800" spc="-10" dirty="0">
                <a:latin typeface="Arial"/>
                <a:cs typeface="Arial"/>
              </a:rPr>
              <a:t>u</a:t>
            </a:r>
            <a:r>
              <a:rPr sz="1800" dirty="0">
                <a:latin typeface="Arial"/>
                <a:cs typeface="Arial"/>
              </a:rPr>
              <a:t>a</a:t>
            </a:r>
            <a:r>
              <a:rPr sz="1800" spc="-10" dirty="0">
                <a:latin typeface="Arial"/>
                <a:cs typeface="Arial"/>
              </a:rPr>
              <a:t>g</a:t>
            </a:r>
            <a:r>
              <a:rPr sz="1800" dirty="0">
                <a:latin typeface="Arial"/>
                <a:cs typeface="Arial"/>
              </a:rPr>
              <a:t>e</a:t>
            </a:r>
            <a:r>
              <a:rPr sz="1800" spc="20" dirty="0">
                <a:latin typeface="Arial"/>
                <a:cs typeface="Arial"/>
              </a:rPr>
              <a:t> </a:t>
            </a:r>
            <a:r>
              <a:rPr sz="1800" dirty="0">
                <a:latin typeface="Arial"/>
                <a:cs typeface="Arial"/>
              </a:rPr>
              <a:t>co</a:t>
            </a:r>
            <a:r>
              <a:rPr sz="1800" spc="-10" dirty="0">
                <a:latin typeface="Arial"/>
                <a:cs typeface="Arial"/>
              </a:rPr>
              <a:t>u</a:t>
            </a:r>
            <a:r>
              <a:rPr sz="1800" dirty="0">
                <a:latin typeface="Arial"/>
                <a:cs typeface="Arial"/>
              </a:rPr>
              <a:t>ld</a:t>
            </a:r>
            <a:r>
              <a:rPr sz="1800" spc="5" dirty="0">
                <a:latin typeface="Arial"/>
                <a:cs typeface="Arial"/>
              </a:rPr>
              <a:t> </a:t>
            </a:r>
            <a:r>
              <a:rPr sz="1800" dirty="0">
                <a:latin typeface="Arial"/>
                <a:cs typeface="Arial"/>
              </a:rPr>
              <a:t>be</a:t>
            </a:r>
            <a:r>
              <a:rPr sz="1800" spc="-10" dirty="0">
                <a:latin typeface="Arial"/>
                <a:cs typeface="Arial"/>
              </a:rPr>
              <a:t> </a:t>
            </a:r>
            <a:r>
              <a:rPr sz="1800" spc="5" dirty="0">
                <a:latin typeface="Arial"/>
                <a:cs typeface="Arial"/>
              </a:rPr>
              <a:t>t</a:t>
            </a:r>
            <a:r>
              <a:rPr sz="1800" dirty="0">
                <a:latin typeface="Arial"/>
                <a:cs typeface="Arial"/>
              </a:rPr>
              <a:t>he co</a:t>
            </a:r>
            <a:r>
              <a:rPr sz="1800" spc="-10" dirty="0">
                <a:latin typeface="Arial"/>
                <a:cs typeface="Arial"/>
              </a:rPr>
              <a:t>l</a:t>
            </a:r>
            <a:r>
              <a:rPr sz="1800" dirty="0">
                <a:latin typeface="Arial"/>
                <a:cs typeface="Arial"/>
              </a:rPr>
              <a:t>um</a:t>
            </a:r>
            <a:r>
              <a:rPr sz="1800" spc="-10" dirty="0">
                <a:latin typeface="Arial"/>
                <a:cs typeface="Arial"/>
              </a:rPr>
              <a:t>n</a:t>
            </a:r>
            <a:r>
              <a:rPr sz="1800" dirty="0">
                <a:latin typeface="Arial"/>
                <a:cs typeface="Arial"/>
              </a:rPr>
              <a:t>s</a:t>
            </a:r>
          </a:p>
          <a:p>
            <a:pPr marL="469900" marR="671195" lvl="1">
              <a:lnSpc>
                <a:spcPct val="100000"/>
              </a:lnSpc>
              <a:spcBef>
                <a:spcPts val="445"/>
              </a:spcBef>
              <a:tabLst>
                <a:tab pos="821055" algn="l"/>
              </a:tabLst>
            </a:pPr>
            <a:endParaRPr sz="1800" dirty="0">
              <a:latin typeface="Arial"/>
              <a:cs typeface="Arial"/>
            </a:endParaRPr>
          </a:p>
          <a:p>
            <a:pPr marL="355600" indent="-342900">
              <a:lnSpc>
                <a:spcPct val="100000"/>
              </a:lnSpc>
              <a:spcBef>
                <a:spcPts val="565"/>
              </a:spcBef>
              <a:buFont typeface="Arial"/>
              <a:buChar char="•"/>
              <a:tabLst>
                <a:tab pos="355600" algn="l"/>
              </a:tabLst>
            </a:pPr>
            <a:r>
              <a:rPr sz="2400" dirty="0">
                <a:latin typeface="Arial"/>
                <a:cs typeface="Arial"/>
              </a:rPr>
              <a:t>Complex</a:t>
            </a:r>
            <a:r>
              <a:rPr sz="2400" spc="25" dirty="0">
                <a:latin typeface="Arial"/>
                <a:cs typeface="Arial"/>
              </a:rPr>
              <a:t> </a:t>
            </a:r>
            <a:r>
              <a:rPr sz="2400" dirty="0">
                <a:latin typeface="Arial"/>
                <a:cs typeface="Arial"/>
              </a:rPr>
              <a:t>and sub</a:t>
            </a:r>
            <a:r>
              <a:rPr sz="2400" spc="5" dirty="0">
                <a:latin typeface="Arial"/>
                <a:cs typeface="Arial"/>
              </a:rPr>
              <a:t>t</a:t>
            </a:r>
            <a:r>
              <a:rPr sz="2400" dirty="0">
                <a:latin typeface="Arial"/>
                <a:cs typeface="Arial"/>
              </a:rPr>
              <a:t>le</a:t>
            </a:r>
            <a:r>
              <a:rPr sz="2400" spc="5" dirty="0">
                <a:latin typeface="Arial"/>
                <a:cs typeface="Arial"/>
              </a:rPr>
              <a:t> </a:t>
            </a:r>
            <a:r>
              <a:rPr sz="2400" dirty="0">
                <a:latin typeface="Arial"/>
                <a:cs typeface="Arial"/>
              </a:rPr>
              <a:t>relationships</a:t>
            </a:r>
            <a:r>
              <a:rPr sz="2400" spc="35" dirty="0">
                <a:latin typeface="Arial"/>
                <a:cs typeface="Arial"/>
              </a:rPr>
              <a:t> </a:t>
            </a:r>
            <a:r>
              <a:rPr sz="2400" dirty="0">
                <a:latin typeface="Arial"/>
                <a:cs typeface="Arial"/>
              </a:rPr>
              <a:t>between</a:t>
            </a:r>
            <a:r>
              <a:rPr sz="2400" spc="25" dirty="0">
                <a:latin typeface="Arial"/>
                <a:cs typeface="Arial"/>
              </a:rPr>
              <a:t> </a:t>
            </a:r>
            <a:r>
              <a:rPr sz="2400" dirty="0">
                <a:latin typeface="Arial"/>
                <a:cs typeface="Arial"/>
              </a:rPr>
              <a:t>concep</a:t>
            </a:r>
            <a:r>
              <a:rPr sz="2400" spc="5" dirty="0">
                <a:latin typeface="Arial"/>
                <a:cs typeface="Arial"/>
              </a:rPr>
              <a:t>t</a:t>
            </a:r>
            <a:r>
              <a:rPr sz="2400" dirty="0">
                <a:latin typeface="Arial"/>
                <a:cs typeface="Arial"/>
              </a:rPr>
              <a:t>s in</a:t>
            </a:r>
            <a:r>
              <a:rPr lang="en-US" sz="2400" dirty="0">
                <a:latin typeface="Arial"/>
                <a:cs typeface="Arial"/>
              </a:rPr>
              <a:t> </a:t>
            </a:r>
            <a:r>
              <a:rPr sz="2400" dirty="0">
                <a:latin typeface="Arial"/>
                <a:cs typeface="Arial"/>
              </a:rPr>
              <a:t>te</a:t>
            </a:r>
            <a:r>
              <a:rPr sz="2400" spc="-10" dirty="0">
                <a:latin typeface="Arial"/>
                <a:cs typeface="Arial"/>
              </a:rPr>
              <a:t>x</a:t>
            </a:r>
            <a:r>
              <a:rPr sz="2400" dirty="0">
                <a:latin typeface="Arial"/>
                <a:cs typeface="Arial"/>
              </a:rPr>
              <a:t>t</a:t>
            </a:r>
          </a:p>
          <a:p>
            <a:pPr marL="756285" lvl="1" indent="-286385">
              <a:lnSpc>
                <a:spcPct val="100000"/>
              </a:lnSpc>
              <a:spcBef>
                <a:spcPts val="445"/>
              </a:spcBef>
              <a:buFont typeface="Arial"/>
              <a:buChar char="–"/>
              <a:tabLst>
                <a:tab pos="756920" algn="l"/>
              </a:tabLst>
            </a:pPr>
            <a:r>
              <a:rPr sz="1800" dirty="0">
                <a:latin typeface="Arial"/>
                <a:cs typeface="Arial"/>
              </a:rPr>
              <a:t>“AOL</a:t>
            </a:r>
            <a:r>
              <a:rPr sz="1800" spc="-75" dirty="0">
                <a:latin typeface="Arial"/>
                <a:cs typeface="Arial"/>
              </a:rPr>
              <a:t> </a:t>
            </a:r>
            <a:r>
              <a:rPr sz="1800" dirty="0">
                <a:latin typeface="Arial"/>
                <a:cs typeface="Arial"/>
              </a:rPr>
              <a:t>merg</a:t>
            </a:r>
            <a:r>
              <a:rPr sz="1800" spc="-10" dirty="0">
                <a:latin typeface="Arial"/>
                <a:cs typeface="Arial"/>
              </a:rPr>
              <a:t>e</a:t>
            </a:r>
            <a:r>
              <a:rPr sz="1800" dirty="0">
                <a:latin typeface="Arial"/>
                <a:cs typeface="Arial"/>
              </a:rPr>
              <a:t>s</a:t>
            </a:r>
            <a:r>
              <a:rPr sz="1800" spc="10" dirty="0">
                <a:latin typeface="Arial"/>
                <a:cs typeface="Arial"/>
              </a:rPr>
              <a:t> </a:t>
            </a:r>
            <a:r>
              <a:rPr sz="1800" spc="-40" dirty="0">
                <a:latin typeface="Arial"/>
                <a:cs typeface="Arial"/>
              </a:rPr>
              <a:t>w</a:t>
            </a:r>
            <a:r>
              <a:rPr sz="1800" dirty="0">
                <a:latin typeface="Arial"/>
                <a:cs typeface="Arial"/>
              </a:rPr>
              <a:t>ith </a:t>
            </a:r>
            <a:r>
              <a:rPr sz="1800" spc="-60" dirty="0">
                <a:latin typeface="Arial"/>
                <a:cs typeface="Arial"/>
              </a:rPr>
              <a:t>T</a:t>
            </a:r>
            <a:r>
              <a:rPr sz="1800" dirty="0">
                <a:latin typeface="Arial"/>
                <a:cs typeface="Arial"/>
              </a:rPr>
              <a:t>im</a:t>
            </a:r>
            <a:r>
              <a:rPr sz="1800" spc="-5" dirty="0">
                <a:latin typeface="Arial"/>
                <a:cs typeface="Arial"/>
              </a:rPr>
              <a:t>e</a:t>
            </a:r>
            <a:r>
              <a:rPr sz="1800" dirty="0">
                <a:latin typeface="Arial"/>
                <a:cs typeface="Arial"/>
              </a:rPr>
              <a:t>-</a:t>
            </a:r>
            <a:r>
              <a:rPr sz="1800" spc="-70" dirty="0">
                <a:latin typeface="Arial"/>
                <a:cs typeface="Arial"/>
              </a:rPr>
              <a:t>W</a:t>
            </a:r>
            <a:r>
              <a:rPr sz="1800" dirty="0">
                <a:latin typeface="Arial"/>
                <a:cs typeface="Arial"/>
              </a:rPr>
              <a:t>ar</a:t>
            </a:r>
            <a:r>
              <a:rPr sz="1800" spc="-10" dirty="0">
                <a:latin typeface="Arial"/>
                <a:cs typeface="Arial"/>
              </a:rPr>
              <a:t>n</a:t>
            </a:r>
            <a:r>
              <a:rPr sz="1800" dirty="0">
                <a:latin typeface="Arial"/>
                <a:cs typeface="Arial"/>
              </a:rPr>
              <a:t>er”</a:t>
            </a:r>
            <a:r>
              <a:rPr sz="1800" spc="10" dirty="0">
                <a:latin typeface="Arial"/>
                <a:cs typeface="Arial"/>
              </a:rPr>
              <a:t> </a:t>
            </a:r>
            <a:r>
              <a:rPr sz="1800" dirty="0">
                <a:latin typeface="Arial"/>
                <a:cs typeface="Arial"/>
              </a:rPr>
              <a:t>“</a:t>
            </a:r>
            <a:r>
              <a:rPr sz="1800" spc="-60" dirty="0">
                <a:latin typeface="Arial"/>
                <a:cs typeface="Arial"/>
              </a:rPr>
              <a:t>T</a:t>
            </a:r>
            <a:r>
              <a:rPr sz="1800" dirty="0">
                <a:latin typeface="Arial"/>
                <a:cs typeface="Arial"/>
              </a:rPr>
              <a:t>im</a:t>
            </a:r>
            <a:r>
              <a:rPr sz="1800" spc="-5" dirty="0">
                <a:latin typeface="Arial"/>
                <a:cs typeface="Arial"/>
              </a:rPr>
              <a:t>e</a:t>
            </a:r>
            <a:r>
              <a:rPr sz="1800" dirty="0">
                <a:latin typeface="Arial"/>
                <a:cs typeface="Arial"/>
              </a:rPr>
              <a:t>-</a:t>
            </a:r>
            <a:r>
              <a:rPr sz="1800" spc="-70" dirty="0">
                <a:latin typeface="Arial"/>
                <a:cs typeface="Arial"/>
              </a:rPr>
              <a:t>W</a:t>
            </a:r>
            <a:r>
              <a:rPr sz="1800" dirty="0">
                <a:latin typeface="Arial"/>
                <a:cs typeface="Arial"/>
              </a:rPr>
              <a:t>ar</a:t>
            </a:r>
            <a:r>
              <a:rPr sz="1800" spc="-10" dirty="0">
                <a:latin typeface="Arial"/>
                <a:cs typeface="Arial"/>
              </a:rPr>
              <a:t>n</a:t>
            </a:r>
            <a:r>
              <a:rPr sz="1800" dirty="0">
                <a:latin typeface="Arial"/>
                <a:cs typeface="Arial"/>
              </a:rPr>
              <a:t>er is </a:t>
            </a:r>
            <a:r>
              <a:rPr sz="1800" spc="-10" dirty="0">
                <a:latin typeface="Arial"/>
                <a:cs typeface="Arial"/>
              </a:rPr>
              <a:t>b</a:t>
            </a:r>
            <a:r>
              <a:rPr sz="1800" dirty="0">
                <a:latin typeface="Arial"/>
                <a:cs typeface="Arial"/>
              </a:rPr>
              <a:t>o</a:t>
            </a:r>
            <a:r>
              <a:rPr sz="1800" spc="-10" dirty="0">
                <a:latin typeface="Arial"/>
                <a:cs typeface="Arial"/>
              </a:rPr>
              <a:t>u</a:t>
            </a:r>
            <a:r>
              <a:rPr sz="1800" dirty="0">
                <a:latin typeface="Arial"/>
                <a:cs typeface="Arial"/>
              </a:rPr>
              <a:t>g</a:t>
            </a:r>
            <a:r>
              <a:rPr sz="1800" spc="-10" dirty="0">
                <a:latin typeface="Arial"/>
                <a:cs typeface="Arial"/>
              </a:rPr>
              <a:t>h</a:t>
            </a:r>
            <a:r>
              <a:rPr sz="1800" dirty="0">
                <a:latin typeface="Arial"/>
                <a:cs typeface="Arial"/>
              </a:rPr>
              <a:t>t</a:t>
            </a:r>
            <a:r>
              <a:rPr sz="1800" spc="15" dirty="0">
                <a:latin typeface="Arial"/>
                <a:cs typeface="Arial"/>
              </a:rPr>
              <a:t> </a:t>
            </a:r>
            <a:r>
              <a:rPr sz="1800" dirty="0">
                <a:latin typeface="Arial"/>
                <a:cs typeface="Arial"/>
              </a:rPr>
              <a:t>by</a:t>
            </a:r>
            <a:r>
              <a:rPr sz="1800" spc="-100" dirty="0">
                <a:latin typeface="Arial"/>
                <a:cs typeface="Arial"/>
              </a:rPr>
              <a:t> </a:t>
            </a:r>
            <a:r>
              <a:rPr sz="1800" dirty="0">
                <a:latin typeface="Arial"/>
                <a:cs typeface="Arial"/>
              </a:rPr>
              <a:t>AOL”</a:t>
            </a:r>
            <a:endParaRPr lang="en-US" sz="1800" dirty="0">
              <a:latin typeface="Arial"/>
              <a:cs typeface="Arial"/>
            </a:endParaRPr>
          </a:p>
          <a:p>
            <a:pPr marL="469900" lvl="1">
              <a:lnSpc>
                <a:spcPct val="100000"/>
              </a:lnSpc>
              <a:spcBef>
                <a:spcPts val="445"/>
              </a:spcBef>
              <a:tabLst>
                <a:tab pos="756920" algn="l"/>
              </a:tabLst>
            </a:pPr>
            <a:endParaRPr sz="1800" dirty="0">
              <a:latin typeface="Arial"/>
              <a:cs typeface="Arial"/>
            </a:endParaRPr>
          </a:p>
          <a:p>
            <a:pPr marL="355600" indent="-342900">
              <a:lnSpc>
                <a:spcPct val="100000"/>
              </a:lnSpc>
              <a:spcBef>
                <a:spcPts val="565"/>
              </a:spcBef>
              <a:buFont typeface="Arial"/>
              <a:buChar char="•"/>
              <a:tabLst>
                <a:tab pos="355600" algn="l"/>
              </a:tabLst>
            </a:pPr>
            <a:r>
              <a:rPr sz="2400" spc="-45" dirty="0">
                <a:latin typeface="Arial"/>
                <a:cs typeface="Arial"/>
              </a:rPr>
              <a:t>W</a:t>
            </a:r>
            <a:r>
              <a:rPr sz="2400" dirty="0">
                <a:latin typeface="Arial"/>
                <a:cs typeface="Arial"/>
              </a:rPr>
              <a:t>ord</a:t>
            </a:r>
            <a:r>
              <a:rPr sz="2400" spc="5" dirty="0">
                <a:latin typeface="Arial"/>
                <a:cs typeface="Arial"/>
              </a:rPr>
              <a:t> </a:t>
            </a:r>
            <a:r>
              <a:rPr sz="2400" dirty="0">
                <a:latin typeface="Arial"/>
                <a:cs typeface="Arial"/>
              </a:rPr>
              <a:t>ambigu</a:t>
            </a:r>
            <a:r>
              <a:rPr sz="2400" spc="-10" dirty="0">
                <a:latin typeface="Arial"/>
                <a:cs typeface="Arial"/>
              </a:rPr>
              <a:t>i</a:t>
            </a:r>
            <a:r>
              <a:rPr sz="2400" dirty="0">
                <a:latin typeface="Arial"/>
                <a:cs typeface="Arial"/>
              </a:rPr>
              <a:t>ty</a:t>
            </a:r>
            <a:r>
              <a:rPr sz="2400" spc="15" dirty="0">
                <a:latin typeface="Arial"/>
                <a:cs typeface="Arial"/>
              </a:rPr>
              <a:t> </a:t>
            </a:r>
            <a:r>
              <a:rPr sz="2400" dirty="0">
                <a:latin typeface="Arial"/>
                <a:cs typeface="Arial"/>
              </a:rPr>
              <a:t>and</a:t>
            </a:r>
            <a:r>
              <a:rPr sz="2400" spc="10" dirty="0">
                <a:latin typeface="Arial"/>
                <a:cs typeface="Arial"/>
              </a:rPr>
              <a:t> </a:t>
            </a:r>
            <a:r>
              <a:rPr sz="2400" dirty="0">
                <a:latin typeface="Arial"/>
                <a:cs typeface="Arial"/>
              </a:rPr>
              <a:t>context sensitivity</a:t>
            </a:r>
          </a:p>
          <a:p>
            <a:pPr marL="756285" lvl="1" indent="-286385">
              <a:lnSpc>
                <a:spcPct val="100000"/>
              </a:lnSpc>
              <a:spcBef>
                <a:spcPts val="440"/>
              </a:spcBef>
              <a:buFont typeface="Arial"/>
              <a:buChar char="–"/>
              <a:tabLst>
                <a:tab pos="756920" algn="l"/>
              </a:tabLst>
            </a:pPr>
            <a:r>
              <a:rPr sz="1800" dirty="0">
                <a:latin typeface="Arial"/>
                <a:cs typeface="Arial"/>
              </a:rPr>
              <a:t>a</a:t>
            </a:r>
            <a:r>
              <a:rPr sz="1800" spc="-10" dirty="0">
                <a:latin typeface="Arial"/>
                <a:cs typeface="Arial"/>
              </a:rPr>
              <a:t>u</a:t>
            </a:r>
            <a:r>
              <a:rPr sz="1800" dirty="0">
                <a:latin typeface="Arial"/>
                <a:cs typeface="Arial"/>
              </a:rPr>
              <a:t>tom</a:t>
            </a:r>
            <a:r>
              <a:rPr sz="1800" spc="-10" dirty="0">
                <a:latin typeface="Arial"/>
                <a:cs typeface="Arial"/>
              </a:rPr>
              <a:t>o</a:t>
            </a:r>
            <a:r>
              <a:rPr sz="1800" dirty="0">
                <a:latin typeface="Arial"/>
                <a:cs typeface="Arial"/>
              </a:rPr>
              <a:t>b</a:t>
            </a:r>
            <a:r>
              <a:rPr sz="1800" spc="-10" dirty="0">
                <a:latin typeface="Arial"/>
                <a:cs typeface="Arial"/>
              </a:rPr>
              <a:t>i</a:t>
            </a:r>
            <a:r>
              <a:rPr sz="1800" dirty="0">
                <a:latin typeface="Arial"/>
                <a:cs typeface="Arial"/>
              </a:rPr>
              <a:t>le</a:t>
            </a:r>
            <a:r>
              <a:rPr sz="1800" spc="15" dirty="0">
                <a:latin typeface="Arial"/>
                <a:cs typeface="Arial"/>
              </a:rPr>
              <a:t> </a:t>
            </a:r>
            <a:r>
              <a:rPr sz="1800" dirty="0">
                <a:latin typeface="Arial"/>
                <a:cs typeface="Arial"/>
              </a:rPr>
              <a:t>= c</a:t>
            </a:r>
            <a:r>
              <a:rPr sz="1800" spc="-10" dirty="0">
                <a:latin typeface="Arial"/>
                <a:cs typeface="Arial"/>
              </a:rPr>
              <a:t>a</a:t>
            </a:r>
            <a:r>
              <a:rPr sz="1800" dirty="0">
                <a:latin typeface="Arial"/>
                <a:cs typeface="Arial"/>
              </a:rPr>
              <a:t>r =</a:t>
            </a:r>
            <a:r>
              <a:rPr sz="1800" spc="5" dirty="0">
                <a:latin typeface="Arial"/>
                <a:cs typeface="Arial"/>
              </a:rPr>
              <a:t> </a:t>
            </a:r>
            <a:r>
              <a:rPr sz="1800" dirty="0">
                <a:latin typeface="Arial"/>
                <a:cs typeface="Arial"/>
              </a:rPr>
              <a:t>ve</a:t>
            </a:r>
            <a:r>
              <a:rPr sz="1800" spc="-10" dirty="0">
                <a:latin typeface="Arial"/>
                <a:cs typeface="Arial"/>
              </a:rPr>
              <a:t>h</a:t>
            </a:r>
            <a:r>
              <a:rPr sz="1800" dirty="0">
                <a:latin typeface="Arial"/>
                <a:cs typeface="Arial"/>
              </a:rPr>
              <a:t>ic</a:t>
            </a:r>
            <a:r>
              <a:rPr sz="1800" spc="-10" dirty="0">
                <a:latin typeface="Arial"/>
                <a:cs typeface="Arial"/>
              </a:rPr>
              <a:t>l</a:t>
            </a:r>
            <a:r>
              <a:rPr sz="1800" dirty="0">
                <a:latin typeface="Arial"/>
                <a:cs typeface="Arial"/>
              </a:rPr>
              <a:t>e</a:t>
            </a:r>
            <a:r>
              <a:rPr sz="1800" spc="20" dirty="0">
                <a:latin typeface="Arial"/>
                <a:cs typeface="Arial"/>
              </a:rPr>
              <a:t> </a:t>
            </a:r>
            <a:r>
              <a:rPr sz="1800" dirty="0">
                <a:latin typeface="Arial"/>
                <a:cs typeface="Arial"/>
              </a:rPr>
              <a:t>=</a:t>
            </a:r>
            <a:r>
              <a:rPr sz="1800" spc="-40" dirty="0">
                <a:latin typeface="Arial"/>
                <a:cs typeface="Arial"/>
              </a:rPr>
              <a:t> </a:t>
            </a:r>
            <a:r>
              <a:rPr sz="1800" spc="-190" dirty="0">
                <a:latin typeface="Arial"/>
                <a:cs typeface="Arial"/>
              </a:rPr>
              <a:t>T</a:t>
            </a:r>
            <a:r>
              <a:rPr sz="1800" dirty="0">
                <a:latin typeface="Arial"/>
                <a:cs typeface="Arial"/>
              </a:rPr>
              <a:t>o</a:t>
            </a:r>
            <a:r>
              <a:rPr sz="1800" spc="-30" dirty="0">
                <a:latin typeface="Arial"/>
                <a:cs typeface="Arial"/>
              </a:rPr>
              <a:t>y</a:t>
            </a:r>
            <a:r>
              <a:rPr sz="1800" dirty="0">
                <a:latin typeface="Arial"/>
                <a:cs typeface="Arial"/>
              </a:rPr>
              <a:t>ota</a:t>
            </a:r>
          </a:p>
          <a:p>
            <a:pPr marL="756285" lvl="1" indent="-286385">
              <a:lnSpc>
                <a:spcPct val="100000"/>
              </a:lnSpc>
              <a:spcBef>
                <a:spcPts val="434"/>
              </a:spcBef>
              <a:buFont typeface="Arial"/>
              <a:buChar char="–"/>
              <a:tabLst>
                <a:tab pos="756920" algn="l"/>
              </a:tabLst>
            </a:pPr>
            <a:r>
              <a:rPr sz="1800" dirty="0">
                <a:latin typeface="Arial"/>
                <a:cs typeface="Arial"/>
              </a:rPr>
              <a:t>A</a:t>
            </a:r>
            <a:r>
              <a:rPr sz="1800" spc="-10" dirty="0">
                <a:latin typeface="Arial"/>
                <a:cs typeface="Arial"/>
              </a:rPr>
              <a:t>p</a:t>
            </a:r>
            <a:r>
              <a:rPr sz="1800" dirty="0">
                <a:latin typeface="Arial"/>
                <a:cs typeface="Arial"/>
              </a:rPr>
              <a:t>p</a:t>
            </a:r>
            <a:r>
              <a:rPr sz="1800" spc="-10" dirty="0">
                <a:latin typeface="Arial"/>
                <a:cs typeface="Arial"/>
              </a:rPr>
              <a:t>l</a:t>
            </a:r>
            <a:r>
              <a:rPr sz="1800" dirty="0">
                <a:latin typeface="Arial"/>
                <a:cs typeface="Arial"/>
              </a:rPr>
              <a:t>e</a:t>
            </a:r>
            <a:r>
              <a:rPr sz="1800" spc="5" dirty="0">
                <a:latin typeface="Arial"/>
                <a:cs typeface="Arial"/>
              </a:rPr>
              <a:t> </a:t>
            </a:r>
            <a:r>
              <a:rPr sz="1800" dirty="0">
                <a:latin typeface="Arial"/>
                <a:cs typeface="Arial"/>
              </a:rPr>
              <a:t>(the</a:t>
            </a:r>
            <a:r>
              <a:rPr sz="1800" spc="-10" dirty="0">
                <a:latin typeface="Arial"/>
                <a:cs typeface="Arial"/>
              </a:rPr>
              <a:t> </a:t>
            </a:r>
            <a:r>
              <a:rPr sz="1800" dirty="0">
                <a:latin typeface="Arial"/>
                <a:cs typeface="Arial"/>
              </a:rPr>
              <a:t>com</a:t>
            </a:r>
            <a:r>
              <a:rPr sz="1800" spc="-10" dirty="0">
                <a:latin typeface="Arial"/>
                <a:cs typeface="Arial"/>
              </a:rPr>
              <a:t>p</a:t>
            </a:r>
            <a:r>
              <a:rPr sz="1800" dirty="0">
                <a:latin typeface="Arial"/>
                <a:cs typeface="Arial"/>
              </a:rPr>
              <a:t>a</a:t>
            </a:r>
            <a:r>
              <a:rPr sz="1800" spc="-10" dirty="0">
                <a:latin typeface="Arial"/>
                <a:cs typeface="Arial"/>
              </a:rPr>
              <a:t>n</a:t>
            </a:r>
            <a:r>
              <a:rPr sz="1800" spc="-25" dirty="0">
                <a:latin typeface="Arial"/>
                <a:cs typeface="Arial"/>
              </a:rPr>
              <a:t>y</a:t>
            </a:r>
            <a:r>
              <a:rPr sz="1800" dirty="0">
                <a:latin typeface="Arial"/>
                <a:cs typeface="Arial"/>
              </a:rPr>
              <a:t>)</a:t>
            </a:r>
            <a:r>
              <a:rPr sz="1800" spc="35" dirty="0">
                <a:latin typeface="Arial"/>
                <a:cs typeface="Arial"/>
              </a:rPr>
              <a:t> </a:t>
            </a:r>
            <a:r>
              <a:rPr sz="1800" dirty="0">
                <a:latin typeface="Arial"/>
                <a:cs typeface="Arial"/>
              </a:rPr>
              <a:t>or </a:t>
            </a:r>
            <a:r>
              <a:rPr sz="1800" spc="-10" dirty="0">
                <a:latin typeface="Arial"/>
                <a:cs typeface="Arial"/>
              </a:rPr>
              <a:t>a</a:t>
            </a:r>
            <a:r>
              <a:rPr sz="1800" dirty="0">
                <a:latin typeface="Arial"/>
                <a:cs typeface="Arial"/>
              </a:rPr>
              <a:t>p</a:t>
            </a:r>
            <a:r>
              <a:rPr sz="1800" spc="-10" dirty="0">
                <a:latin typeface="Arial"/>
                <a:cs typeface="Arial"/>
              </a:rPr>
              <a:t>p</a:t>
            </a:r>
            <a:r>
              <a:rPr sz="1800" dirty="0">
                <a:latin typeface="Arial"/>
                <a:cs typeface="Arial"/>
              </a:rPr>
              <a:t>le</a:t>
            </a:r>
            <a:r>
              <a:rPr sz="1800" spc="5" dirty="0">
                <a:latin typeface="Arial"/>
                <a:cs typeface="Arial"/>
              </a:rPr>
              <a:t> </a:t>
            </a:r>
            <a:r>
              <a:rPr sz="1800" dirty="0">
                <a:latin typeface="Arial"/>
                <a:cs typeface="Arial"/>
              </a:rPr>
              <a:t>(the</a:t>
            </a:r>
            <a:r>
              <a:rPr sz="1800" spc="-10" dirty="0">
                <a:latin typeface="Arial"/>
                <a:cs typeface="Arial"/>
              </a:rPr>
              <a:t> </a:t>
            </a:r>
            <a:r>
              <a:rPr sz="1800" spc="5" dirty="0">
                <a:latin typeface="Arial"/>
                <a:cs typeface="Arial"/>
              </a:rPr>
              <a:t>f</a:t>
            </a:r>
            <a:r>
              <a:rPr sz="1800" dirty="0">
                <a:latin typeface="Arial"/>
                <a:cs typeface="Arial"/>
              </a:rPr>
              <a:t>ru</a:t>
            </a:r>
            <a:r>
              <a:rPr sz="1800" spc="-10" dirty="0">
                <a:latin typeface="Arial"/>
                <a:cs typeface="Arial"/>
              </a:rPr>
              <a:t>i</a:t>
            </a:r>
            <a:r>
              <a:rPr sz="1800" dirty="0">
                <a:latin typeface="Arial"/>
                <a:cs typeface="Arial"/>
              </a:rPr>
              <a:t>t)</a:t>
            </a:r>
            <a:endParaRPr lang="en-US" sz="1800" dirty="0">
              <a:latin typeface="Arial"/>
              <a:cs typeface="Arial"/>
            </a:endParaRPr>
          </a:p>
          <a:p>
            <a:pPr marL="469900" lvl="1">
              <a:lnSpc>
                <a:spcPct val="100000"/>
              </a:lnSpc>
              <a:spcBef>
                <a:spcPts val="434"/>
              </a:spcBef>
              <a:tabLst>
                <a:tab pos="756920" algn="l"/>
              </a:tabLst>
            </a:pPr>
            <a:endParaRPr sz="1800" dirty="0">
              <a:latin typeface="Arial"/>
              <a:cs typeface="Arial"/>
            </a:endParaRPr>
          </a:p>
          <a:p>
            <a:pPr marL="439420" indent="-426720">
              <a:lnSpc>
                <a:spcPct val="100000"/>
              </a:lnSpc>
              <a:spcBef>
                <a:spcPts val="560"/>
              </a:spcBef>
              <a:buFont typeface="Arial"/>
              <a:buChar char="•"/>
              <a:tabLst>
                <a:tab pos="440055" algn="l"/>
              </a:tabLst>
            </a:pPr>
            <a:r>
              <a:rPr sz="2400" dirty="0">
                <a:latin typeface="Arial"/>
                <a:cs typeface="Arial"/>
              </a:rPr>
              <a:t>N</a:t>
            </a:r>
            <a:r>
              <a:rPr sz="2400" spc="-10" dirty="0">
                <a:latin typeface="Arial"/>
                <a:cs typeface="Arial"/>
              </a:rPr>
              <a:t>o</a:t>
            </a:r>
            <a:r>
              <a:rPr sz="2400" dirty="0">
                <a:latin typeface="Arial"/>
                <a:cs typeface="Arial"/>
              </a:rPr>
              <a:t>isy</a:t>
            </a:r>
            <a:r>
              <a:rPr sz="2400" spc="5" dirty="0">
                <a:latin typeface="Arial"/>
                <a:cs typeface="Arial"/>
              </a:rPr>
              <a:t> </a:t>
            </a:r>
            <a:r>
              <a:rPr sz="2400" dirty="0">
                <a:latin typeface="Arial"/>
                <a:cs typeface="Arial"/>
              </a:rPr>
              <a:t>data</a:t>
            </a:r>
          </a:p>
          <a:p>
            <a:pPr marL="756285" lvl="1" indent="-286385">
              <a:lnSpc>
                <a:spcPct val="100000"/>
              </a:lnSpc>
              <a:spcBef>
                <a:spcPts val="480"/>
              </a:spcBef>
              <a:buSzPct val="90000"/>
              <a:buFont typeface="Arial"/>
              <a:buChar char="–"/>
              <a:tabLst>
                <a:tab pos="756920" algn="l"/>
              </a:tabLst>
            </a:pPr>
            <a:r>
              <a:rPr sz="2000" dirty="0">
                <a:latin typeface="Arial"/>
                <a:cs typeface="Arial"/>
              </a:rPr>
              <a:t>E</a:t>
            </a:r>
            <a:r>
              <a:rPr sz="2000" spc="-10" dirty="0">
                <a:latin typeface="Arial"/>
                <a:cs typeface="Arial"/>
              </a:rPr>
              <a:t>x</a:t>
            </a:r>
            <a:r>
              <a:rPr sz="2000" dirty="0">
                <a:latin typeface="Arial"/>
                <a:cs typeface="Arial"/>
              </a:rPr>
              <a:t>ample:</a:t>
            </a:r>
            <a:r>
              <a:rPr sz="2000" spc="-10" dirty="0">
                <a:latin typeface="Arial"/>
                <a:cs typeface="Arial"/>
              </a:rPr>
              <a:t> </a:t>
            </a:r>
            <a:r>
              <a:rPr sz="2000" dirty="0">
                <a:latin typeface="Arial"/>
                <a:cs typeface="Arial"/>
              </a:rPr>
              <a:t>Spelling </a:t>
            </a:r>
            <a:r>
              <a:rPr sz="2000" spc="-10" dirty="0">
                <a:latin typeface="Arial"/>
                <a:cs typeface="Arial"/>
              </a:rPr>
              <a:t>m</a:t>
            </a:r>
            <a:r>
              <a:rPr sz="2000" dirty="0">
                <a:latin typeface="Arial"/>
                <a:cs typeface="Arial"/>
              </a:rPr>
              <a:t>ista</a:t>
            </a:r>
            <a:r>
              <a:rPr sz="2000" spc="5" dirty="0">
                <a:latin typeface="Arial"/>
                <a:cs typeface="Arial"/>
              </a:rPr>
              <a:t>k</a:t>
            </a:r>
            <a:r>
              <a:rPr sz="2000" dirty="0">
                <a:latin typeface="Arial"/>
                <a:cs typeface="Arial"/>
              </a:rPr>
              <a:t>es</a:t>
            </a:r>
            <a:r>
              <a:rPr lang="en-US" sz="2000" dirty="0">
                <a:latin typeface="Arial"/>
                <a:cs typeface="Arial"/>
              </a:rPr>
              <a:t>, tweets</a:t>
            </a:r>
            <a:endParaRPr sz="2000" dirty="0">
              <a:latin typeface="Arial"/>
              <a:cs typeface="Arial"/>
            </a:endParaRPr>
          </a:p>
        </p:txBody>
      </p:sp>
      <p:pic>
        <p:nvPicPr>
          <p:cNvPr id="4098" name="Picture 2" descr="Image result for Spelling mistakes"/>
          <p:cNvPicPr>
            <a:picLocks noChangeAspect="1" noChangeArrowheads="1"/>
          </p:cNvPicPr>
          <p:nvPr/>
        </p:nvPicPr>
        <p:blipFill rotWithShape="1">
          <a:blip r:embed="rId3">
            <a:extLst>
              <a:ext uri="{28A0092B-C50C-407E-A947-70E740481C1C}">
                <a14:useLocalDpi xmlns:a14="http://schemas.microsoft.com/office/drawing/2010/main" val="0"/>
              </a:ext>
            </a:extLst>
          </a:blip>
          <a:srcRect t="9177" b="16017"/>
          <a:stretch/>
        </p:blipFill>
        <p:spPr bwMode="auto">
          <a:xfrm>
            <a:off x="6497218" y="4133282"/>
            <a:ext cx="2646783" cy="11430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tweet message spelling mistak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5258711"/>
            <a:ext cx="3505200" cy="15835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24306" t="9484" r="24306" b="35388"/>
          <a:stretch/>
        </p:blipFill>
        <p:spPr>
          <a:xfrm>
            <a:off x="0" y="14869"/>
            <a:ext cx="5638800" cy="3276601"/>
          </a:xfrm>
          <a:prstGeom prst="rect">
            <a:avLst/>
          </a:prstGeom>
        </p:spPr>
      </p:pic>
      <p:pic>
        <p:nvPicPr>
          <p:cNvPr id="5" name="Picture 4"/>
          <p:cNvPicPr>
            <a:picLocks noChangeAspect="1"/>
          </p:cNvPicPr>
          <p:nvPr/>
        </p:nvPicPr>
        <p:blipFill rotWithShape="1">
          <a:blip r:embed="rId4"/>
          <a:srcRect l="36250" t="8462" r="28750" b="5611"/>
          <a:stretch/>
        </p:blipFill>
        <p:spPr>
          <a:xfrm>
            <a:off x="3962400" y="-33455"/>
            <a:ext cx="5157439" cy="6858523"/>
          </a:xfrm>
          <a:prstGeom prst="rect">
            <a:avLst/>
          </a:prstGeom>
        </p:spPr>
      </p:pic>
      <p:sp>
        <p:nvSpPr>
          <p:cNvPr id="7" name="Rectangle 6"/>
          <p:cNvSpPr/>
          <p:nvPr/>
        </p:nvSpPr>
        <p:spPr>
          <a:xfrm>
            <a:off x="186783" y="3395657"/>
            <a:ext cx="3200400" cy="646331"/>
          </a:xfrm>
          <a:prstGeom prst="rect">
            <a:avLst/>
          </a:prstGeom>
        </p:spPr>
        <p:txBody>
          <a:bodyPr wrap="square">
            <a:spAutoFit/>
          </a:bodyPr>
          <a:lstStyle/>
          <a:p>
            <a:pPr marL="12700">
              <a:lnSpc>
                <a:spcPct val="100000"/>
              </a:lnSpc>
              <a:spcBef>
                <a:spcPts val="575"/>
              </a:spcBef>
              <a:tabLst>
                <a:tab pos="355600" algn="l"/>
              </a:tabLst>
            </a:pPr>
            <a:r>
              <a:rPr lang="en-US" dirty="0">
                <a:latin typeface="Arial"/>
                <a:cs typeface="Arial"/>
              </a:rPr>
              <a:t>Large</a:t>
            </a:r>
            <a:r>
              <a:rPr lang="en-US" spc="15" dirty="0">
                <a:latin typeface="Arial"/>
                <a:cs typeface="Arial"/>
              </a:rPr>
              <a:t> </a:t>
            </a:r>
            <a:r>
              <a:rPr lang="en-US" dirty="0">
                <a:latin typeface="Arial"/>
                <a:cs typeface="Arial"/>
              </a:rPr>
              <a:t>textual</a:t>
            </a:r>
            <a:r>
              <a:rPr lang="en-US" spc="-5" dirty="0">
                <a:latin typeface="Arial"/>
                <a:cs typeface="Arial"/>
              </a:rPr>
              <a:t> </a:t>
            </a:r>
            <a:r>
              <a:rPr lang="en-US" dirty="0">
                <a:latin typeface="Arial"/>
                <a:cs typeface="Arial"/>
              </a:rPr>
              <a:t>database for Amazon Review</a:t>
            </a:r>
          </a:p>
        </p:txBody>
      </p:sp>
      <p:pic>
        <p:nvPicPr>
          <p:cNvPr id="8" name="Picture 7"/>
          <p:cNvPicPr>
            <a:picLocks noChangeAspect="1"/>
          </p:cNvPicPr>
          <p:nvPr/>
        </p:nvPicPr>
        <p:blipFill rotWithShape="1">
          <a:blip r:embed="rId5"/>
          <a:srcRect t="19439" r="67211" b="21254"/>
          <a:stretch/>
        </p:blipFill>
        <p:spPr>
          <a:xfrm>
            <a:off x="9292" y="4041988"/>
            <a:ext cx="2810107" cy="2753123"/>
          </a:xfrm>
          <a:prstGeom prst="rect">
            <a:avLst/>
          </a:prstGeom>
        </p:spPr>
      </p:pic>
    </p:spTree>
    <p:extLst>
      <p:ext uri="{BB962C8B-B14F-4D97-AF65-F5344CB8AC3E}">
        <p14:creationId xmlns:p14="http://schemas.microsoft.com/office/powerpoint/2010/main" val="376075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3"/>
          </p:cNvPr>
          <p:cNvPicPr>
            <a:picLocks noChangeAspect="1"/>
          </p:cNvPicPr>
          <p:nvPr/>
        </p:nvPicPr>
        <p:blipFill rotWithShape="1">
          <a:blip r:embed="rId4"/>
          <a:srcRect l="20139" t="25639" r="18753" b="6415"/>
          <a:stretch/>
        </p:blipFill>
        <p:spPr>
          <a:xfrm>
            <a:off x="0" y="0"/>
            <a:ext cx="6705600" cy="4038600"/>
          </a:xfrm>
          <a:prstGeom prst="rect">
            <a:avLst/>
          </a:prstGeom>
        </p:spPr>
      </p:pic>
      <p:pic>
        <p:nvPicPr>
          <p:cNvPr id="5" name="Picture 4">
            <a:hlinkClick r:id="rId3"/>
          </p:cNvPr>
          <p:cNvPicPr>
            <a:picLocks noChangeAspect="1"/>
          </p:cNvPicPr>
          <p:nvPr/>
        </p:nvPicPr>
        <p:blipFill rotWithShape="1">
          <a:blip r:embed="rId5"/>
          <a:srcRect l="20416" t="13718" r="44584" b="4755"/>
          <a:stretch/>
        </p:blipFill>
        <p:spPr>
          <a:xfrm>
            <a:off x="4713911" y="1296661"/>
            <a:ext cx="4407787" cy="5561339"/>
          </a:xfrm>
          <a:prstGeom prst="rect">
            <a:avLst/>
          </a:prstGeom>
        </p:spPr>
      </p:pic>
      <p:pic>
        <p:nvPicPr>
          <p:cNvPr id="6146" name="Picture 2" descr="http://twittonary.com/blog/wp-content/uploads/2010/11/Funny-Twitter-Comics.jpg">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328" b="13360"/>
          <a:stretch/>
        </p:blipFill>
        <p:spPr bwMode="auto">
          <a:xfrm>
            <a:off x="0" y="4220731"/>
            <a:ext cx="3947863" cy="26372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876520" y="219786"/>
            <a:ext cx="2018501" cy="723275"/>
          </a:xfrm>
          <a:prstGeom prst="rect">
            <a:avLst/>
          </a:prstGeom>
        </p:spPr>
        <p:txBody>
          <a:bodyPr wrap="none">
            <a:spAutoFit/>
          </a:bodyPr>
          <a:lstStyle/>
          <a:p>
            <a:pPr marL="12700">
              <a:lnSpc>
                <a:spcPct val="100000"/>
              </a:lnSpc>
              <a:spcBef>
                <a:spcPts val="560"/>
              </a:spcBef>
              <a:tabLst>
                <a:tab pos="440055" algn="l"/>
              </a:tabLst>
            </a:pPr>
            <a:r>
              <a:rPr lang="en-US" dirty="0">
                <a:latin typeface="Arial"/>
                <a:cs typeface="Arial"/>
              </a:rPr>
              <a:t>N</a:t>
            </a:r>
            <a:r>
              <a:rPr lang="en-US" spc="-10" dirty="0">
                <a:latin typeface="Arial"/>
                <a:cs typeface="Arial"/>
              </a:rPr>
              <a:t>o</a:t>
            </a:r>
            <a:r>
              <a:rPr lang="en-US" dirty="0">
                <a:latin typeface="Arial"/>
                <a:cs typeface="Arial"/>
              </a:rPr>
              <a:t>isy</a:t>
            </a:r>
            <a:r>
              <a:rPr lang="en-US" spc="5" dirty="0">
                <a:latin typeface="Arial"/>
                <a:cs typeface="Arial"/>
              </a:rPr>
              <a:t> </a:t>
            </a:r>
            <a:r>
              <a:rPr lang="en-US" dirty="0">
                <a:latin typeface="Arial"/>
                <a:cs typeface="Arial"/>
              </a:rPr>
              <a:t>data</a:t>
            </a:r>
          </a:p>
          <a:p>
            <a:pPr marL="12700">
              <a:lnSpc>
                <a:spcPct val="100000"/>
              </a:lnSpc>
              <a:spcBef>
                <a:spcPts val="560"/>
              </a:spcBef>
              <a:tabLst>
                <a:tab pos="440055" algn="l"/>
              </a:tabLst>
            </a:pPr>
            <a:r>
              <a:rPr lang="en-US" dirty="0">
                <a:latin typeface="Arial"/>
                <a:cs typeface="Arial"/>
              </a:rPr>
              <a:t>Context sensitive </a:t>
            </a:r>
          </a:p>
        </p:txBody>
      </p:sp>
    </p:spTree>
    <p:extLst>
      <p:ext uri="{BB962C8B-B14F-4D97-AF65-F5344CB8AC3E}">
        <p14:creationId xmlns:p14="http://schemas.microsoft.com/office/powerpoint/2010/main" val="3571302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Image result for text mini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1181"/>
          <a:stretch/>
        </p:blipFill>
        <p:spPr bwMode="auto">
          <a:xfrm>
            <a:off x="5850927" y="1189088"/>
            <a:ext cx="3205924" cy="2331038"/>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txBox="1">
            <a:spLocks noGrp="1"/>
          </p:cNvSpPr>
          <p:nvPr>
            <p:ph type="title"/>
          </p:nvPr>
        </p:nvSpPr>
        <p:spPr>
          <a:prstGeom prst="rect">
            <a:avLst/>
          </a:prstGeom>
        </p:spPr>
        <p:txBody>
          <a:bodyPr vert="horz" wrap="square" lIns="0" tIns="0" rIns="0" bIns="0" rtlCol="0">
            <a:spAutoFit/>
          </a:bodyPr>
          <a:lstStyle/>
          <a:p>
            <a:pPr marL="1038225">
              <a:lnSpc>
                <a:spcPct val="100000"/>
              </a:lnSpc>
            </a:pPr>
            <a:r>
              <a:rPr spc="-495" dirty="0"/>
              <a:t>T</a:t>
            </a:r>
            <a:r>
              <a:rPr dirty="0"/>
              <a:t>ext M</a:t>
            </a:r>
            <a:r>
              <a:rPr spc="5" dirty="0"/>
              <a:t>i</a:t>
            </a:r>
            <a:r>
              <a:rPr dirty="0"/>
              <a:t>ning</a:t>
            </a:r>
            <a:r>
              <a:rPr spc="-25" dirty="0"/>
              <a:t> </a:t>
            </a:r>
            <a:r>
              <a:rPr dirty="0"/>
              <a:t>Process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13</a:t>
            </a:fld>
            <a:endParaRPr dirty="0"/>
          </a:p>
        </p:txBody>
      </p:sp>
      <p:sp>
        <p:nvSpPr>
          <p:cNvPr id="3" name="object 3"/>
          <p:cNvSpPr txBox="1"/>
          <p:nvPr/>
        </p:nvSpPr>
        <p:spPr>
          <a:xfrm>
            <a:off x="304800" y="1447800"/>
            <a:ext cx="8610600" cy="5280933"/>
          </a:xfrm>
          <a:prstGeom prst="rect">
            <a:avLst/>
          </a:prstGeom>
        </p:spPr>
        <p:txBody>
          <a:bodyPr vert="horz" wrap="square" lIns="0" tIns="0" rIns="0" bIns="0" rtlCol="0">
            <a:spAutoFit/>
          </a:bodyPr>
          <a:lstStyle/>
          <a:p>
            <a:pPr marL="355600" indent="-342900">
              <a:lnSpc>
                <a:spcPct val="100000"/>
              </a:lnSpc>
              <a:buFont typeface="Arial"/>
              <a:buChar char="•"/>
              <a:tabLst>
                <a:tab pos="355600" algn="l"/>
              </a:tabLst>
            </a:pPr>
            <a:r>
              <a:rPr lang="en-US" sz="2400" spc="-15" dirty="0">
                <a:latin typeface="Arial"/>
                <a:cs typeface="Arial"/>
              </a:rPr>
              <a:t>Data Collection</a:t>
            </a:r>
          </a:p>
          <a:p>
            <a:pPr marL="812800" lvl="1" indent="-342900">
              <a:buFont typeface="Arial"/>
              <a:buChar char="•"/>
              <a:tabLst>
                <a:tab pos="355600" algn="l"/>
              </a:tabLst>
            </a:pPr>
            <a:r>
              <a:rPr lang="en-US" spc="-15" dirty="0">
                <a:latin typeface="Arial"/>
                <a:cs typeface="Arial"/>
              </a:rPr>
              <a:t>Many sources: e.g., Web crawler, open dataset</a:t>
            </a:r>
          </a:p>
          <a:p>
            <a:pPr marL="469900" lvl="1">
              <a:tabLst>
                <a:tab pos="355600" algn="l"/>
              </a:tabLst>
            </a:pPr>
            <a:r>
              <a:rPr lang="en-US" spc="-15" dirty="0">
                <a:latin typeface="Arial"/>
                <a:cs typeface="Arial"/>
              </a:rPr>
              <a:t> </a:t>
            </a:r>
          </a:p>
          <a:p>
            <a:pPr marL="355600" indent="-342900">
              <a:lnSpc>
                <a:spcPct val="100000"/>
              </a:lnSpc>
              <a:buFont typeface="Arial"/>
              <a:buChar char="•"/>
              <a:tabLst>
                <a:tab pos="355600" algn="l"/>
              </a:tabLst>
            </a:pPr>
            <a:r>
              <a:rPr lang="en-US" sz="2400" spc="-15" dirty="0">
                <a:latin typeface="Arial"/>
                <a:cs typeface="Arial"/>
              </a:rPr>
              <a:t>Data </a:t>
            </a:r>
            <a:r>
              <a:rPr sz="2400" spc="-15" dirty="0" err="1">
                <a:latin typeface="Arial"/>
                <a:cs typeface="Arial"/>
              </a:rPr>
              <a:t>Pre</a:t>
            </a:r>
            <a:r>
              <a:rPr sz="2400" spc="-20" dirty="0" err="1">
                <a:latin typeface="Arial"/>
                <a:cs typeface="Arial"/>
              </a:rPr>
              <a:t>p</a:t>
            </a:r>
            <a:r>
              <a:rPr sz="2400" dirty="0" err="1">
                <a:latin typeface="Arial"/>
                <a:cs typeface="Arial"/>
              </a:rPr>
              <a:t>r</a:t>
            </a:r>
            <a:r>
              <a:rPr sz="2400" spc="-20" dirty="0" err="1">
                <a:latin typeface="Arial"/>
                <a:cs typeface="Arial"/>
              </a:rPr>
              <a:t>o</a:t>
            </a:r>
            <a:r>
              <a:rPr sz="2400" spc="-5" dirty="0" err="1">
                <a:latin typeface="Arial"/>
                <a:cs typeface="Arial"/>
              </a:rPr>
              <a:t>s</a:t>
            </a:r>
            <a:r>
              <a:rPr sz="2400" spc="-20" dirty="0" err="1">
                <a:latin typeface="Arial"/>
                <a:cs typeface="Arial"/>
              </a:rPr>
              <a:t>e</a:t>
            </a:r>
            <a:r>
              <a:rPr sz="2400" spc="-5" dirty="0" err="1">
                <a:latin typeface="Arial"/>
                <a:cs typeface="Arial"/>
              </a:rPr>
              <a:t>s</a:t>
            </a:r>
            <a:r>
              <a:rPr sz="2400" spc="-10" dirty="0" err="1">
                <a:latin typeface="Arial"/>
                <a:cs typeface="Arial"/>
              </a:rPr>
              <a:t>si</a:t>
            </a:r>
            <a:r>
              <a:rPr sz="2400" spc="-15" dirty="0" err="1">
                <a:latin typeface="Arial"/>
                <a:cs typeface="Arial"/>
              </a:rPr>
              <a:t>n</a:t>
            </a:r>
            <a:r>
              <a:rPr sz="2400" spc="-20" dirty="0" err="1">
                <a:latin typeface="Arial"/>
                <a:cs typeface="Arial"/>
              </a:rPr>
              <a:t>g</a:t>
            </a:r>
            <a:endParaRPr sz="2400" dirty="0">
              <a:latin typeface="Arial"/>
              <a:cs typeface="Arial"/>
            </a:endParaRPr>
          </a:p>
          <a:p>
            <a:pPr marL="756285" lvl="1" indent="-286385">
              <a:lnSpc>
                <a:spcPct val="100000"/>
              </a:lnSpc>
              <a:spcBef>
                <a:spcPts val="590"/>
              </a:spcBef>
              <a:buFont typeface="Arial"/>
              <a:buChar char="–"/>
              <a:tabLst>
                <a:tab pos="756920" algn="l"/>
              </a:tabLst>
            </a:pPr>
            <a:r>
              <a:rPr dirty="0">
                <a:latin typeface="Arial"/>
                <a:cs typeface="Arial"/>
              </a:rPr>
              <a:t>B</a:t>
            </a:r>
            <a:r>
              <a:rPr spc="-10" dirty="0">
                <a:latin typeface="Arial"/>
                <a:cs typeface="Arial"/>
              </a:rPr>
              <a:t>a</a:t>
            </a:r>
            <a:r>
              <a:rPr dirty="0">
                <a:latin typeface="Arial"/>
                <a:cs typeface="Arial"/>
              </a:rPr>
              <a:t>g of </a:t>
            </a:r>
            <a:r>
              <a:rPr spc="-10" dirty="0">
                <a:latin typeface="Arial"/>
                <a:cs typeface="Arial"/>
              </a:rPr>
              <a:t>w</a:t>
            </a:r>
            <a:r>
              <a:rPr dirty="0">
                <a:latin typeface="Arial"/>
                <a:cs typeface="Arial"/>
              </a:rPr>
              <a:t>ords</a:t>
            </a:r>
          </a:p>
          <a:p>
            <a:pPr marL="756285" lvl="1" indent="-286385">
              <a:lnSpc>
                <a:spcPct val="100000"/>
              </a:lnSpc>
              <a:spcBef>
                <a:spcPts val="575"/>
              </a:spcBef>
              <a:buFont typeface="Arial"/>
              <a:buChar char="–"/>
              <a:tabLst>
                <a:tab pos="756920" algn="l"/>
              </a:tabLst>
            </a:pPr>
            <a:r>
              <a:rPr dirty="0">
                <a:latin typeface="Arial"/>
                <a:cs typeface="Arial"/>
              </a:rPr>
              <a:t>Stem</a:t>
            </a:r>
          </a:p>
          <a:p>
            <a:pPr marL="756285" lvl="1" indent="-286385">
              <a:lnSpc>
                <a:spcPct val="100000"/>
              </a:lnSpc>
              <a:spcBef>
                <a:spcPts val="575"/>
              </a:spcBef>
              <a:buFont typeface="Arial"/>
              <a:buChar char="–"/>
              <a:tabLst>
                <a:tab pos="756920" algn="l"/>
              </a:tabLst>
            </a:pPr>
            <a:r>
              <a:rPr dirty="0">
                <a:latin typeface="Arial"/>
                <a:cs typeface="Arial"/>
              </a:rPr>
              <a:t>Stop w</a:t>
            </a:r>
            <a:r>
              <a:rPr spc="-10" dirty="0">
                <a:latin typeface="Arial"/>
                <a:cs typeface="Arial"/>
              </a:rPr>
              <a:t>o</a:t>
            </a:r>
            <a:r>
              <a:rPr dirty="0">
                <a:latin typeface="Arial"/>
                <a:cs typeface="Arial"/>
              </a:rPr>
              <a:t>rds</a:t>
            </a:r>
          </a:p>
          <a:p>
            <a:pPr marL="756285" lvl="1" indent="-286385">
              <a:lnSpc>
                <a:spcPct val="100000"/>
              </a:lnSpc>
              <a:spcBef>
                <a:spcPts val="575"/>
              </a:spcBef>
              <a:buFont typeface="Arial"/>
              <a:buChar char="–"/>
              <a:tabLst>
                <a:tab pos="756920" algn="l"/>
              </a:tabLst>
            </a:pPr>
            <a:r>
              <a:rPr spc="-50" dirty="0">
                <a:latin typeface="Arial"/>
                <a:cs typeface="Arial"/>
              </a:rPr>
              <a:t>W</a:t>
            </a:r>
            <a:r>
              <a:rPr dirty="0">
                <a:latin typeface="Arial"/>
                <a:cs typeface="Arial"/>
              </a:rPr>
              <a:t>ord pairs </a:t>
            </a:r>
            <a:r>
              <a:rPr spc="5" dirty="0">
                <a:latin typeface="Arial"/>
                <a:cs typeface="Arial"/>
              </a:rPr>
              <a:t>(</a:t>
            </a:r>
            <a:r>
              <a:rPr dirty="0">
                <a:latin typeface="Arial"/>
                <a:cs typeface="Arial"/>
              </a:rPr>
              <a:t>N-G</a:t>
            </a:r>
            <a:r>
              <a:rPr spc="5" dirty="0">
                <a:latin typeface="Arial"/>
                <a:cs typeface="Arial"/>
              </a:rPr>
              <a:t>r</a:t>
            </a:r>
            <a:r>
              <a:rPr dirty="0">
                <a:latin typeface="Arial"/>
                <a:cs typeface="Arial"/>
              </a:rPr>
              <a:t>am)</a:t>
            </a:r>
          </a:p>
          <a:p>
            <a:pPr marL="756285" lvl="1" indent="-286385">
              <a:lnSpc>
                <a:spcPct val="100000"/>
              </a:lnSpc>
              <a:spcBef>
                <a:spcPts val="575"/>
              </a:spcBef>
              <a:buFont typeface="Arial"/>
              <a:buChar char="–"/>
              <a:tabLst>
                <a:tab pos="756920" algn="l"/>
              </a:tabLst>
            </a:pPr>
            <a:r>
              <a:rPr spc="-270" dirty="0">
                <a:latin typeface="Arial"/>
                <a:cs typeface="Arial"/>
              </a:rPr>
              <a:t>T</a:t>
            </a:r>
            <a:r>
              <a:rPr dirty="0">
                <a:latin typeface="Arial"/>
                <a:cs typeface="Arial"/>
              </a:rPr>
              <a:t>erm-D</a:t>
            </a:r>
            <a:r>
              <a:rPr spc="-10" dirty="0">
                <a:latin typeface="Arial"/>
                <a:cs typeface="Arial"/>
              </a:rPr>
              <a:t>o</a:t>
            </a:r>
            <a:r>
              <a:rPr dirty="0">
                <a:latin typeface="Arial"/>
                <a:cs typeface="Arial"/>
              </a:rPr>
              <a:t>cume</a:t>
            </a:r>
            <a:r>
              <a:rPr spc="-10" dirty="0">
                <a:latin typeface="Arial"/>
                <a:cs typeface="Arial"/>
              </a:rPr>
              <a:t>n</a:t>
            </a:r>
            <a:r>
              <a:rPr dirty="0">
                <a:latin typeface="Arial"/>
                <a:cs typeface="Arial"/>
              </a:rPr>
              <a:t>t</a:t>
            </a:r>
            <a:r>
              <a:rPr spc="5" dirty="0">
                <a:latin typeface="Arial"/>
                <a:cs typeface="Arial"/>
              </a:rPr>
              <a:t> </a:t>
            </a:r>
            <a:r>
              <a:rPr dirty="0">
                <a:latin typeface="Arial"/>
                <a:cs typeface="Arial"/>
              </a:rPr>
              <a:t>Matrix</a:t>
            </a:r>
            <a:endParaRPr lang="en-US" dirty="0">
              <a:latin typeface="Arial"/>
              <a:cs typeface="Arial"/>
            </a:endParaRPr>
          </a:p>
          <a:p>
            <a:pPr marL="756285" lvl="1" indent="-286385">
              <a:lnSpc>
                <a:spcPct val="100000"/>
              </a:lnSpc>
              <a:spcBef>
                <a:spcPts val="575"/>
              </a:spcBef>
              <a:buFont typeface="Arial"/>
              <a:buChar char="–"/>
              <a:tabLst>
                <a:tab pos="756920" algn="l"/>
              </a:tabLst>
            </a:pPr>
            <a:endParaRPr lang="en-US" sz="1050" dirty="0">
              <a:latin typeface="Arial"/>
              <a:cs typeface="Arial"/>
            </a:endParaRPr>
          </a:p>
          <a:p>
            <a:pPr marL="355600" indent="-342900">
              <a:lnSpc>
                <a:spcPct val="100000"/>
              </a:lnSpc>
              <a:spcBef>
                <a:spcPts val="655"/>
              </a:spcBef>
              <a:buFont typeface="Arial"/>
              <a:buChar char="•"/>
              <a:tabLst>
                <a:tab pos="355600" algn="l"/>
              </a:tabLst>
            </a:pPr>
            <a:r>
              <a:rPr sz="2400" spc="-20" dirty="0">
                <a:latin typeface="Arial"/>
                <a:cs typeface="Arial"/>
              </a:rPr>
              <a:t>Da</a:t>
            </a:r>
            <a:r>
              <a:rPr sz="2400" spc="-5" dirty="0">
                <a:latin typeface="Arial"/>
                <a:cs typeface="Arial"/>
              </a:rPr>
              <a:t>t</a:t>
            </a:r>
            <a:r>
              <a:rPr sz="2400" spc="-20" dirty="0">
                <a:latin typeface="Arial"/>
                <a:cs typeface="Arial"/>
              </a:rPr>
              <a:t>a</a:t>
            </a:r>
            <a:r>
              <a:rPr sz="2400" spc="5" dirty="0">
                <a:latin typeface="Arial"/>
                <a:cs typeface="Arial"/>
              </a:rPr>
              <a:t> </a:t>
            </a:r>
            <a:r>
              <a:rPr sz="2400" spc="-15" dirty="0">
                <a:latin typeface="Arial"/>
                <a:cs typeface="Arial"/>
              </a:rPr>
              <a:t>min</a:t>
            </a:r>
            <a:r>
              <a:rPr sz="2400" spc="-10" dirty="0">
                <a:latin typeface="Arial"/>
                <a:cs typeface="Arial"/>
              </a:rPr>
              <a:t>i</a:t>
            </a:r>
            <a:r>
              <a:rPr sz="2400" spc="-15" dirty="0">
                <a:latin typeface="Arial"/>
                <a:cs typeface="Arial"/>
              </a:rPr>
              <a:t>n</a:t>
            </a:r>
            <a:r>
              <a:rPr sz="2400" spc="-20" dirty="0">
                <a:latin typeface="Arial"/>
                <a:cs typeface="Arial"/>
              </a:rPr>
              <a:t>g</a:t>
            </a:r>
            <a:endParaRPr sz="2400" dirty="0">
              <a:latin typeface="Arial"/>
              <a:cs typeface="Arial"/>
            </a:endParaRPr>
          </a:p>
          <a:p>
            <a:pPr marL="756285" lvl="1" indent="-286385">
              <a:lnSpc>
                <a:spcPct val="100000"/>
              </a:lnSpc>
              <a:spcBef>
                <a:spcPts val="590"/>
              </a:spcBef>
              <a:buFont typeface="Arial"/>
              <a:buChar char="–"/>
              <a:tabLst>
                <a:tab pos="756920" algn="l"/>
              </a:tabLst>
            </a:pPr>
            <a:r>
              <a:rPr dirty="0">
                <a:latin typeface="Arial"/>
                <a:cs typeface="Arial"/>
              </a:rPr>
              <a:t>C</a:t>
            </a:r>
            <a:r>
              <a:rPr spc="-10" dirty="0">
                <a:latin typeface="Arial"/>
                <a:cs typeface="Arial"/>
              </a:rPr>
              <a:t>l</a:t>
            </a:r>
            <a:r>
              <a:rPr dirty="0">
                <a:latin typeface="Arial"/>
                <a:cs typeface="Arial"/>
              </a:rPr>
              <a:t>assific</a:t>
            </a:r>
            <a:r>
              <a:rPr spc="-10" dirty="0">
                <a:latin typeface="Arial"/>
                <a:cs typeface="Arial"/>
              </a:rPr>
              <a:t>a</a:t>
            </a:r>
            <a:r>
              <a:rPr dirty="0">
                <a:latin typeface="Arial"/>
                <a:cs typeface="Arial"/>
              </a:rPr>
              <a:t>tion</a:t>
            </a:r>
            <a:r>
              <a:rPr spc="30" dirty="0">
                <a:latin typeface="Arial"/>
                <a:cs typeface="Arial"/>
              </a:rPr>
              <a:t> </a:t>
            </a:r>
            <a:r>
              <a:rPr dirty="0">
                <a:latin typeface="Arial"/>
                <a:cs typeface="Arial"/>
              </a:rPr>
              <a:t>(in</a:t>
            </a:r>
            <a:r>
              <a:rPr spc="5" dirty="0">
                <a:latin typeface="Arial"/>
                <a:cs typeface="Arial"/>
              </a:rPr>
              <a:t> </a:t>
            </a:r>
            <a:r>
              <a:rPr lang="en-US" spc="5" dirty="0">
                <a:latin typeface="Arial"/>
                <a:cs typeface="Arial"/>
              </a:rPr>
              <a:t>our </a:t>
            </a:r>
            <a:r>
              <a:rPr dirty="0">
                <a:latin typeface="Arial"/>
                <a:cs typeface="Arial"/>
              </a:rPr>
              <a:t>l</a:t>
            </a:r>
            <a:r>
              <a:rPr spc="-10" dirty="0">
                <a:latin typeface="Arial"/>
                <a:cs typeface="Arial"/>
              </a:rPr>
              <a:t>a</a:t>
            </a:r>
            <a:r>
              <a:rPr dirty="0">
                <a:latin typeface="Arial"/>
                <a:cs typeface="Arial"/>
              </a:rPr>
              <a:t>b</a:t>
            </a:r>
            <a:r>
              <a:rPr spc="15" dirty="0">
                <a:latin typeface="Arial"/>
                <a:cs typeface="Arial"/>
              </a:rPr>
              <a:t> </a:t>
            </a:r>
            <a:r>
              <a:rPr dirty="0">
                <a:latin typeface="Arial"/>
                <a:cs typeface="Arial"/>
              </a:rPr>
              <a:t>tutoria</a:t>
            </a:r>
            <a:r>
              <a:rPr spc="-10" dirty="0">
                <a:latin typeface="Arial"/>
                <a:cs typeface="Arial"/>
              </a:rPr>
              <a:t>l</a:t>
            </a:r>
            <a:r>
              <a:rPr dirty="0">
                <a:latin typeface="Arial"/>
                <a:cs typeface="Arial"/>
              </a:rPr>
              <a:t>)</a:t>
            </a:r>
          </a:p>
          <a:p>
            <a:pPr marL="756285" lvl="1" indent="-286385">
              <a:lnSpc>
                <a:spcPct val="100000"/>
              </a:lnSpc>
              <a:spcBef>
                <a:spcPts val="575"/>
              </a:spcBef>
              <a:buFont typeface="Arial"/>
              <a:buChar char="–"/>
              <a:tabLst>
                <a:tab pos="756920" algn="l"/>
              </a:tabLst>
            </a:pPr>
            <a:r>
              <a:rPr dirty="0">
                <a:latin typeface="Arial"/>
                <a:cs typeface="Arial"/>
              </a:rPr>
              <a:t>C</a:t>
            </a:r>
            <a:r>
              <a:rPr spc="-10" dirty="0">
                <a:latin typeface="Arial"/>
                <a:cs typeface="Arial"/>
              </a:rPr>
              <a:t>l</a:t>
            </a:r>
            <a:r>
              <a:rPr dirty="0">
                <a:latin typeface="Arial"/>
                <a:cs typeface="Arial"/>
              </a:rPr>
              <a:t>ustering</a:t>
            </a:r>
            <a:r>
              <a:rPr spc="20" dirty="0">
                <a:latin typeface="Arial"/>
                <a:cs typeface="Arial"/>
              </a:rPr>
              <a:t> </a:t>
            </a:r>
            <a:r>
              <a:rPr dirty="0">
                <a:latin typeface="Arial"/>
                <a:cs typeface="Arial"/>
              </a:rPr>
              <a:t>(in</a:t>
            </a:r>
            <a:r>
              <a:rPr spc="-10" dirty="0">
                <a:latin typeface="Arial"/>
                <a:cs typeface="Arial"/>
              </a:rPr>
              <a:t> </a:t>
            </a:r>
            <a:r>
              <a:rPr lang="en-US" spc="5" dirty="0">
                <a:latin typeface="Arial"/>
                <a:cs typeface="Arial"/>
              </a:rPr>
              <a:t>Matthew North’s book</a:t>
            </a:r>
            <a:r>
              <a:rPr dirty="0">
                <a:latin typeface="Arial"/>
                <a:cs typeface="Arial"/>
              </a:rPr>
              <a:t>)</a:t>
            </a:r>
          </a:p>
          <a:p>
            <a:pPr marL="756285" lvl="1" indent="-286385">
              <a:lnSpc>
                <a:spcPct val="100000"/>
              </a:lnSpc>
              <a:spcBef>
                <a:spcPts val="575"/>
              </a:spcBef>
              <a:buFont typeface="Arial"/>
              <a:buChar char="–"/>
              <a:tabLst>
                <a:tab pos="756920" algn="l"/>
              </a:tabLst>
            </a:pPr>
            <a:r>
              <a:rPr dirty="0">
                <a:latin typeface="Arial"/>
                <a:cs typeface="Arial"/>
              </a:rPr>
              <a:t>Ass</a:t>
            </a:r>
            <a:r>
              <a:rPr spc="-10" dirty="0">
                <a:latin typeface="Arial"/>
                <a:cs typeface="Arial"/>
              </a:rPr>
              <a:t>o</a:t>
            </a:r>
            <a:r>
              <a:rPr dirty="0">
                <a:latin typeface="Arial"/>
                <a:cs typeface="Arial"/>
              </a:rPr>
              <a:t>ci</a:t>
            </a:r>
            <a:r>
              <a:rPr spc="-10" dirty="0">
                <a:latin typeface="Arial"/>
                <a:cs typeface="Arial"/>
              </a:rPr>
              <a:t>a</a:t>
            </a:r>
            <a:r>
              <a:rPr dirty="0">
                <a:latin typeface="Arial"/>
                <a:cs typeface="Arial"/>
              </a:rPr>
              <a:t>tion</a:t>
            </a:r>
            <a:r>
              <a:rPr spc="20" dirty="0">
                <a:latin typeface="Arial"/>
                <a:cs typeface="Arial"/>
              </a:rPr>
              <a:t> </a:t>
            </a:r>
            <a:r>
              <a:rPr dirty="0">
                <a:latin typeface="Arial"/>
                <a:cs typeface="Arial"/>
              </a:rPr>
              <a:t>R</a:t>
            </a:r>
            <a:r>
              <a:rPr spc="-10" dirty="0">
                <a:latin typeface="Arial"/>
                <a:cs typeface="Arial"/>
              </a:rPr>
              <a:t>u</a:t>
            </a:r>
            <a:r>
              <a:rPr dirty="0">
                <a:latin typeface="Arial"/>
                <a:cs typeface="Arial"/>
              </a:rPr>
              <a:t>le</a:t>
            </a:r>
          </a:p>
          <a:p>
            <a:pPr marL="355600" indent="-342900">
              <a:lnSpc>
                <a:spcPct val="100000"/>
              </a:lnSpc>
              <a:spcBef>
                <a:spcPts val="655"/>
              </a:spcBef>
              <a:buFont typeface="Arial"/>
              <a:buChar char="•"/>
              <a:tabLst>
                <a:tab pos="355600" algn="l"/>
              </a:tabLst>
            </a:pPr>
            <a:r>
              <a:rPr sz="2400" spc="-20" dirty="0">
                <a:latin typeface="Arial"/>
                <a:cs typeface="Arial"/>
              </a:rPr>
              <a:t>An</a:t>
            </a:r>
            <a:r>
              <a:rPr sz="2400" spc="-15" dirty="0">
                <a:latin typeface="Arial"/>
                <a:cs typeface="Arial"/>
              </a:rPr>
              <a:t>a</a:t>
            </a:r>
            <a:r>
              <a:rPr sz="2400" spc="-10" dirty="0">
                <a:latin typeface="Arial"/>
                <a:cs typeface="Arial"/>
              </a:rPr>
              <a:t>ly</a:t>
            </a:r>
            <a:r>
              <a:rPr sz="2400" spc="-15" dirty="0">
                <a:latin typeface="Arial"/>
                <a:cs typeface="Arial"/>
              </a:rPr>
              <a:t>z</a:t>
            </a:r>
            <a:r>
              <a:rPr lang="en-US" sz="2400" spc="-5" dirty="0">
                <a:latin typeface="Arial"/>
                <a:cs typeface="Arial"/>
              </a:rPr>
              <a:t>e</a:t>
            </a:r>
            <a:r>
              <a:rPr sz="2400" spc="10" dirty="0">
                <a:latin typeface="Arial"/>
                <a:cs typeface="Arial"/>
              </a:rPr>
              <a:t> </a:t>
            </a:r>
            <a:r>
              <a:rPr lang="en-US" sz="2400" spc="10" dirty="0">
                <a:latin typeface="Arial"/>
                <a:cs typeface="Arial"/>
              </a:rPr>
              <a:t>&amp; Apply </a:t>
            </a:r>
            <a:r>
              <a:rPr sz="2400" spc="-10" dirty="0">
                <a:latin typeface="Arial"/>
                <a:cs typeface="Arial"/>
              </a:rPr>
              <a:t>re</a:t>
            </a:r>
            <a:r>
              <a:rPr sz="2400" spc="-15" dirty="0">
                <a:latin typeface="Arial"/>
                <a:cs typeface="Arial"/>
              </a:rPr>
              <a:t>s</a:t>
            </a:r>
            <a:r>
              <a:rPr sz="2400" spc="-10" dirty="0">
                <a:latin typeface="Arial"/>
                <a:cs typeface="Arial"/>
              </a:rPr>
              <a:t>ults</a:t>
            </a:r>
            <a:endParaRPr sz="2400" dirty="0">
              <a:latin typeface="Arial"/>
              <a:cs typeface="Arial"/>
            </a:endParaRPr>
          </a:p>
        </p:txBody>
      </p:sp>
      <p:pic>
        <p:nvPicPr>
          <p:cNvPr id="1026" name="Picture 2" descr="Image result for Text Mining Process"/>
          <p:cNvPicPr>
            <a:picLocks noChangeAspect="1" noChangeArrowheads="1"/>
          </p:cNvPicPr>
          <p:nvPr/>
        </p:nvPicPr>
        <p:blipFill rotWithShape="1">
          <a:blip r:embed="rId4">
            <a:extLst>
              <a:ext uri="{28A0092B-C50C-407E-A947-70E740481C1C}">
                <a14:useLocalDpi xmlns:a14="http://schemas.microsoft.com/office/drawing/2010/main" val="0"/>
              </a:ext>
            </a:extLst>
          </a:blip>
          <a:srcRect l="5482" r="8592"/>
          <a:stretch/>
        </p:blipFill>
        <p:spPr bwMode="auto">
          <a:xfrm>
            <a:off x="5268847" y="3548799"/>
            <a:ext cx="3810000" cy="3002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6030094" y="4077629"/>
            <a:ext cx="3056187" cy="2743200"/>
          </a:xfrm>
          <a:prstGeom prst="rect">
            <a:avLst/>
          </a:prstGeom>
          <a:blipFill>
            <a:blip r:embed="rId3" cstate="print"/>
            <a:stretch>
              <a:fillRect/>
            </a:stretch>
          </a:blipFill>
        </p:spPr>
        <p:txBody>
          <a:bodyPr wrap="square" lIns="0" tIns="0" rIns="0" bIns="0" rtlCol="0"/>
          <a:lstStyle/>
          <a:p>
            <a:endParaRPr/>
          </a:p>
        </p:txBody>
      </p:sp>
      <p:sp>
        <p:nvSpPr>
          <p:cNvPr id="2" name="object 2"/>
          <p:cNvSpPr txBox="1">
            <a:spLocks noGrp="1"/>
          </p:cNvSpPr>
          <p:nvPr>
            <p:ph type="title"/>
          </p:nvPr>
        </p:nvSpPr>
        <p:spPr>
          <a:prstGeom prst="rect">
            <a:avLst/>
          </a:prstGeom>
        </p:spPr>
        <p:txBody>
          <a:bodyPr vert="horz" wrap="square" lIns="0" tIns="0" rIns="0" bIns="0" rtlCol="0">
            <a:spAutoFit/>
          </a:bodyPr>
          <a:lstStyle/>
          <a:p>
            <a:pPr marL="1852295">
              <a:lnSpc>
                <a:spcPct val="100000"/>
              </a:lnSpc>
            </a:pPr>
            <a:r>
              <a:rPr dirty="0"/>
              <a:t>Bag of </a:t>
            </a:r>
            <a:r>
              <a:rPr spc="-80" dirty="0"/>
              <a:t>W</a:t>
            </a:r>
            <a:r>
              <a:rPr dirty="0"/>
              <a:t>ords</a:t>
            </a:r>
          </a:p>
        </p:txBody>
      </p:sp>
      <p:sp>
        <p:nvSpPr>
          <p:cNvPr id="3" name="object 3"/>
          <p:cNvSpPr txBox="1"/>
          <p:nvPr/>
        </p:nvSpPr>
        <p:spPr>
          <a:xfrm>
            <a:off x="152400" y="1674511"/>
            <a:ext cx="8839200" cy="2764859"/>
          </a:xfrm>
          <a:prstGeom prst="rect">
            <a:avLst/>
          </a:prstGeom>
        </p:spPr>
        <p:txBody>
          <a:bodyPr vert="horz" wrap="square" lIns="0" tIns="0" rIns="0" bIns="0" rtlCol="0">
            <a:spAutoFit/>
          </a:bodyPr>
          <a:lstStyle/>
          <a:p>
            <a:pPr marL="355600" indent="-342900">
              <a:lnSpc>
                <a:spcPct val="100000"/>
              </a:lnSpc>
              <a:buFont typeface="Arial"/>
              <a:buChar char="•"/>
              <a:tabLst>
                <a:tab pos="355600" algn="l"/>
              </a:tabLst>
            </a:pPr>
            <a:r>
              <a:rPr sz="2000" dirty="0">
                <a:latin typeface="Arial"/>
                <a:cs typeface="Arial"/>
              </a:rPr>
              <a:t>The</a:t>
            </a:r>
            <a:r>
              <a:rPr sz="2000" spc="-15" dirty="0">
                <a:latin typeface="Arial"/>
                <a:cs typeface="Arial"/>
              </a:rPr>
              <a:t> </a:t>
            </a:r>
            <a:r>
              <a:rPr sz="2000" dirty="0">
                <a:latin typeface="Arial"/>
                <a:cs typeface="Arial"/>
              </a:rPr>
              <a:t>b</a:t>
            </a:r>
            <a:r>
              <a:rPr sz="2000" spc="5" dirty="0">
                <a:latin typeface="Arial"/>
                <a:cs typeface="Arial"/>
              </a:rPr>
              <a:t>a</a:t>
            </a:r>
            <a:r>
              <a:rPr sz="2000" dirty="0">
                <a:latin typeface="Arial"/>
                <a:cs typeface="Arial"/>
              </a:rPr>
              <a:t>g</a:t>
            </a:r>
            <a:r>
              <a:rPr sz="2000" spc="-15" dirty="0">
                <a:latin typeface="Arial"/>
                <a:cs typeface="Arial"/>
              </a:rPr>
              <a:t> </a:t>
            </a:r>
            <a:r>
              <a:rPr sz="2000" dirty="0">
                <a:latin typeface="Arial"/>
                <a:cs typeface="Arial"/>
              </a:rPr>
              <a:t>of</a:t>
            </a:r>
            <a:r>
              <a:rPr sz="2000" spc="-5" dirty="0">
                <a:latin typeface="Arial"/>
                <a:cs typeface="Arial"/>
              </a:rPr>
              <a:t> </a:t>
            </a:r>
            <a:r>
              <a:rPr sz="2000" spc="5" dirty="0">
                <a:latin typeface="Arial"/>
                <a:cs typeface="Arial"/>
              </a:rPr>
              <a:t>w</a:t>
            </a:r>
            <a:r>
              <a:rPr sz="2000" dirty="0">
                <a:latin typeface="Arial"/>
                <a:cs typeface="Arial"/>
              </a:rPr>
              <a:t>o</a:t>
            </a:r>
            <a:r>
              <a:rPr sz="2000" spc="5" dirty="0">
                <a:latin typeface="Arial"/>
                <a:cs typeface="Arial"/>
              </a:rPr>
              <a:t>r</a:t>
            </a:r>
            <a:r>
              <a:rPr sz="2000" dirty="0">
                <a:latin typeface="Arial"/>
                <a:cs typeface="Arial"/>
              </a:rPr>
              <a:t>ds</a:t>
            </a:r>
            <a:r>
              <a:rPr sz="2000" spc="-35" dirty="0">
                <a:latin typeface="Arial"/>
                <a:cs typeface="Arial"/>
              </a:rPr>
              <a:t> </a:t>
            </a:r>
            <a:r>
              <a:rPr sz="2000" dirty="0">
                <a:latin typeface="Arial"/>
                <a:cs typeface="Arial"/>
              </a:rPr>
              <a:t>a</a:t>
            </a:r>
            <a:r>
              <a:rPr sz="2000" spc="5" dirty="0">
                <a:latin typeface="Arial"/>
                <a:cs typeface="Arial"/>
              </a:rPr>
              <a:t>p</a:t>
            </a:r>
            <a:r>
              <a:rPr sz="2000" dirty="0">
                <a:latin typeface="Arial"/>
                <a:cs typeface="Arial"/>
              </a:rPr>
              <a:t>p</a:t>
            </a:r>
            <a:r>
              <a:rPr sz="2000" spc="5" dirty="0">
                <a:latin typeface="Arial"/>
                <a:cs typeface="Arial"/>
              </a:rPr>
              <a:t>r</a:t>
            </a:r>
            <a:r>
              <a:rPr sz="2000" dirty="0">
                <a:latin typeface="Arial"/>
                <a:cs typeface="Arial"/>
              </a:rPr>
              <a:t>o</a:t>
            </a:r>
            <a:r>
              <a:rPr sz="2000" spc="5" dirty="0">
                <a:latin typeface="Arial"/>
                <a:cs typeface="Arial"/>
              </a:rPr>
              <a:t>ac</a:t>
            </a:r>
            <a:r>
              <a:rPr sz="2000" dirty="0">
                <a:latin typeface="Arial"/>
                <a:cs typeface="Arial"/>
              </a:rPr>
              <a:t>h</a:t>
            </a:r>
            <a:r>
              <a:rPr sz="2000" spc="-35" dirty="0">
                <a:latin typeface="Arial"/>
                <a:cs typeface="Arial"/>
              </a:rPr>
              <a:t> </a:t>
            </a:r>
            <a:r>
              <a:rPr sz="2000" dirty="0">
                <a:latin typeface="Arial"/>
                <a:cs typeface="Arial"/>
              </a:rPr>
              <a:t>tre</a:t>
            </a:r>
            <a:r>
              <a:rPr sz="2000" spc="5" dirty="0">
                <a:latin typeface="Arial"/>
                <a:cs typeface="Arial"/>
              </a:rPr>
              <a:t>a</a:t>
            </a:r>
            <a:r>
              <a:rPr sz="2000" dirty="0">
                <a:latin typeface="Arial"/>
                <a:cs typeface="Arial"/>
              </a:rPr>
              <a:t>ts</a:t>
            </a:r>
            <a:r>
              <a:rPr sz="2000" spc="-40" dirty="0">
                <a:latin typeface="Arial"/>
                <a:cs typeface="Arial"/>
              </a:rPr>
              <a:t> </a:t>
            </a:r>
            <a:r>
              <a:rPr sz="2000" dirty="0">
                <a:latin typeface="Arial"/>
                <a:cs typeface="Arial"/>
              </a:rPr>
              <a:t>eve</a:t>
            </a:r>
            <a:r>
              <a:rPr sz="2000" spc="5" dirty="0">
                <a:latin typeface="Arial"/>
                <a:cs typeface="Arial"/>
              </a:rPr>
              <a:t>r</a:t>
            </a:r>
            <a:r>
              <a:rPr sz="2000" dirty="0">
                <a:latin typeface="Arial"/>
                <a:cs typeface="Arial"/>
              </a:rPr>
              <a:t>y</a:t>
            </a:r>
            <a:r>
              <a:rPr sz="2000" spc="-10" dirty="0">
                <a:latin typeface="Arial"/>
                <a:cs typeface="Arial"/>
              </a:rPr>
              <a:t> </a:t>
            </a:r>
            <a:r>
              <a:rPr sz="2000" dirty="0">
                <a:latin typeface="Arial"/>
                <a:cs typeface="Arial"/>
              </a:rPr>
              <a:t>d</a:t>
            </a:r>
            <a:r>
              <a:rPr sz="2000" spc="5" dirty="0">
                <a:latin typeface="Arial"/>
                <a:cs typeface="Arial"/>
              </a:rPr>
              <a:t>oc</a:t>
            </a:r>
            <a:r>
              <a:rPr sz="2000" dirty="0">
                <a:latin typeface="Arial"/>
                <a:cs typeface="Arial"/>
              </a:rPr>
              <a:t>um</a:t>
            </a:r>
            <a:r>
              <a:rPr sz="2000" spc="5" dirty="0">
                <a:latin typeface="Arial"/>
                <a:cs typeface="Arial"/>
              </a:rPr>
              <a:t>e</a:t>
            </a:r>
            <a:r>
              <a:rPr sz="2000" dirty="0">
                <a:latin typeface="Arial"/>
                <a:cs typeface="Arial"/>
              </a:rPr>
              <a:t>nt</a:t>
            </a:r>
            <a:r>
              <a:rPr sz="2000" spc="-45" dirty="0">
                <a:latin typeface="Arial"/>
                <a:cs typeface="Arial"/>
              </a:rPr>
              <a:t> </a:t>
            </a:r>
            <a:r>
              <a:rPr sz="2000" dirty="0">
                <a:latin typeface="Arial"/>
                <a:cs typeface="Arial"/>
              </a:rPr>
              <a:t>as</a:t>
            </a:r>
            <a:r>
              <a:rPr sz="2000" spc="-20" dirty="0">
                <a:latin typeface="Arial"/>
                <a:cs typeface="Arial"/>
              </a:rPr>
              <a:t> </a:t>
            </a:r>
            <a:r>
              <a:rPr sz="2000" dirty="0">
                <a:latin typeface="Arial"/>
                <a:cs typeface="Arial"/>
              </a:rPr>
              <a:t>a list of</a:t>
            </a:r>
            <a:r>
              <a:rPr sz="2000" spc="-25" dirty="0">
                <a:latin typeface="Arial"/>
                <a:cs typeface="Arial"/>
              </a:rPr>
              <a:t> </a:t>
            </a:r>
            <a:r>
              <a:rPr sz="2000" spc="5" dirty="0">
                <a:latin typeface="Arial"/>
                <a:cs typeface="Arial"/>
              </a:rPr>
              <a:t>w</a:t>
            </a:r>
            <a:r>
              <a:rPr sz="2000" dirty="0">
                <a:latin typeface="Arial"/>
                <a:cs typeface="Arial"/>
              </a:rPr>
              <a:t>o</a:t>
            </a:r>
            <a:r>
              <a:rPr sz="2000" spc="5" dirty="0">
                <a:latin typeface="Arial"/>
                <a:cs typeface="Arial"/>
              </a:rPr>
              <a:t>r</a:t>
            </a:r>
            <a:r>
              <a:rPr sz="2000" dirty="0">
                <a:latin typeface="Arial"/>
                <a:cs typeface="Arial"/>
              </a:rPr>
              <a:t>d</a:t>
            </a:r>
            <a:r>
              <a:rPr sz="2000" spc="10" dirty="0">
                <a:latin typeface="Arial"/>
                <a:cs typeface="Arial"/>
              </a:rPr>
              <a:t>s</a:t>
            </a:r>
            <a:r>
              <a:rPr sz="2000" dirty="0">
                <a:latin typeface="Arial"/>
                <a:cs typeface="Arial"/>
              </a:rPr>
              <a:t>.</a:t>
            </a:r>
            <a:endParaRPr lang="en-US" sz="2000" dirty="0">
              <a:latin typeface="Arial"/>
              <a:cs typeface="Arial"/>
            </a:endParaRPr>
          </a:p>
          <a:p>
            <a:pPr marL="12700">
              <a:lnSpc>
                <a:spcPct val="100000"/>
              </a:lnSpc>
              <a:tabLst>
                <a:tab pos="355600" algn="l"/>
              </a:tabLst>
            </a:pPr>
            <a:endParaRPr lang="en-US" sz="2000" dirty="0">
              <a:latin typeface="Arial"/>
              <a:cs typeface="Arial"/>
            </a:endParaRPr>
          </a:p>
          <a:p>
            <a:pPr marL="355600" indent="-342900">
              <a:lnSpc>
                <a:spcPct val="100000"/>
              </a:lnSpc>
              <a:buFont typeface="Arial"/>
              <a:buChar char="•"/>
              <a:tabLst>
                <a:tab pos="355600" algn="l"/>
              </a:tabLst>
            </a:pPr>
            <a:r>
              <a:rPr lang="en-US" sz="2000" dirty="0">
                <a:latin typeface="Arial"/>
                <a:cs typeface="Arial"/>
              </a:rPr>
              <a:t>This approach is  an </a:t>
            </a:r>
            <a:r>
              <a:rPr lang="en-US" sz="2000" dirty="0" err="1">
                <a:latin typeface="Arial"/>
                <a:cs typeface="Arial"/>
              </a:rPr>
              <a:t>orderless</a:t>
            </a:r>
            <a:r>
              <a:rPr lang="en-US" sz="2000" dirty="0">
                <a:latin typeface="Arial"/>
                <a:cs typeface="Arial"/>
              </a:rPr>
              <a:t> document representation and disregards grammar and even word order but keeping multiplicity</a:t>
            </a:r>
          </a:p>
          <a:p>
            <a:pPr marL="812800" lvl="1" indent="-342900">
              <a:buFont typeface="Courier New" panose="02070309020205020404" pitchFamily="49" charset="0"/>
              <a:buChar char="o"/>
              <a:tabLst>
                <a:tab pos="355600" algn="l"/>
              </a:tabLst>
            </a:pPr>
            <a:r>
              <a:rPr dirty="0">
                <a:latin typeface="Arial"/>
                <a:cs typeface="Arial"/>
              </a:rPr>
              <a:t>In</a:t>
            </a:r>
            <a:r>
              <a:rPr spc="-20" dirty="0">
                <a:latin typeface="Arial"/>
                <a:cs typeface="Arial"/>
              </a:rPr>
              <a:t> </a:t>
            </a:r>
            <a:r>
              <a:rPr dirty="0">
                <a:latin typeface="Arial"/>
                <a:cs typeface="Arial"/>
              </a:rPr>
              <a:t>b</a:t>
            </a:r>
            <a:r>
              <a:rPr spc="5" dirty="0">
                <a:latin typeface="Arial"/>
                <a:cs typeface="Arial"/>
              </a:rPr>
              <a:t>a</a:t>
            </a:r>
            <a:r>
              <a:rPr dirty="0">
                <a:latin typeface="Arial"/>
                <a:cs typeface="Arial"/>
              </a:rPr>
              <a:t>g</a:t>
            </a:r>
            <a:r>
              <a:rPr spc="-15" dirty="0">
                <a:latin typeface="Arial"/>
                <a:cs typeface="Arial"/>
              </a:rPr>
              <a:t> </a:t>
            </a:r>
            <a:r>
              <a:rPr dirty="0">
                <a:latin typeface="Arial"/>
                <a:cs typeface="Arial"/>
              </a:rPr>
              <a:t>of</a:t>
            </a:r>
            <a:r>
              <a:rPr spc="-5" dirty="0">
                <a:latin typeface="Arial"/>
                <a:cs typeface="Arial"/>
              </a:rPr>
              <a:t> </a:t>
            </a:r>
            <a:r>
              <a:rPr spc="5" dirty="0">
                <a:latin typeface="Arial"/>
                <a:cs typeface="Arial"/>
              </a:rPr>
              <a:t>w</a:t>
            </a:r>
            <a:r>
              <a:rPr dirty="0">
                <a:latin typeface="Arial"/>
                <a:cs typeface="Arial"/>
              </a:rPr>
              <a:t>o</a:t>
            </a:r>
            <a:r>
              <a:rPr spc="5" dirty="0">
                <a:latin typeface="Arial"/>
                <a:cs typeface="Arial"/>
              </a:rPr>
              <a:t>r</a:t>
            </a:r>
            <a:r>
              <a:rPr dirty="0">
                <a:latin typeface="Arial"/>
                <a:cs typeface="Arial"/>
              </a:rPr>
              <a:t>d</a:t>
            </a:r>
            <a:r>
              <a:rPr spc="10" dirty="0">
                <a:latin typeface="Arial"/>
                <a:cs typeface="Arial"/>
              </a:rPr>
              <a:t>s</a:t>
            </a:r>
            <a:r>
              <a:rPr dirty="0">
                <a:latin typeface="Arial"/>
                <a:cs typeface="Arial"/>
              </a:rPr>
              <a:t>,</a:t>
            </a:r>
            <a:r>
              <a:rPr spc="-45" dirty="0">
                <a:latin typeface="Arial"/>
                <a:cs typeface="Arial"/>
              </a:rPr>
              <a:t> </a:t>
            </a:r>
            <a:r>
              <a:rPr dirty="0">
                <a:latin typeface="Arial"/>
                <a:cs typeface="Arial"/>
              </a:rPr>
              <a:t>“fi</a:t>
            </a:r>
            <a:r>
              <a:rPr spc="5" dirty="0">
                <a:latin typeface="Arial"/>
                <a:cs typeface="Arial"/>
              </a:rPr>
              <a:t>s</a:t>
            </a:r>
            <a:r>
              <a:rPr dirty="0">
                <a:latin typeface="Arial"/>
                <a:cs typeface="Arial"/>
              </a:rPr>
              <a:t>h</a:t>
            </a:r>
            <a:r>
              <a:rPr spc="-15" dirty="0">
                <a:latin typeface="Arial"/>
                <a:cs typeface="Arial"/>
              </a:rPr>
              <a:t> </a:t>
            </a:r>
            <a:r>
              <a:rPr dirty="0">
                <a:latin typeface="Arial"/>
                <a:cs typeface="Arial"/>
              </a:rPr>
              <a:t>e</a:t>
            </a:r>
            <a:r>
              <a:rPr spc="5" dirty="0">
                <a:latin typeface="Arial"/>
                <a:cs typeface="Arial"/>
              </a:rPr>
              <a:t>a</a:t>
            </a:r>
            <a:r>
              <a:rPr dirty="0">
                <a:latin typeface="Arial"/>
                <a:cs typeface="Arial"/>
              </a:rPr>
              <a:t>ts</a:t>
            </a:r>
            <a:r>
              <a:rPr spc="-25" dirty="0">
                <a:latin typeface="Arial"/>
                <a:cs typeface="Arial"/>
              </a:rPr>
              <a:t> </a:t>
            </a:r>
            <a:r>
              <a:rPr dirty="0">
                <a:latin typeface="Arial"/>
                <a:cs typeface="Arial"/>
              </a:rPr>
              <a:t>ma</a:t>
            </a:r>
            <a:r>
              <a:rPr spc="5" dirty="0">
                <a:latin typeface="Arial"/>
                <a:cs typeface="Arial"/>
              </a:rPr>
              <a:t>n</a:t>
            </a:r>
            <a:r>
              <a:rPr dirty="0">
                <a:latin typeface="Arial"/>
                <a:cs typeface="Arial"/>
              </a:rPr>
              <a:t>”</a:t>
            </a:r>
            <a:r>
              <a:rPr spc="-25" dirty="0">
                <a:latin typeface="Arial"/>
                <a:cs typeface="Arial"/>
              </a:rPr>
              <a:t> </a:t>
            </a:r>
            <a:r>
              <a:rPr dirty="0">
                <a:latin typeface="Arial"/>
                <a:cs typeface="Arial"/>
              </a:rPr>
              <a:t>=</a:t>
            </a:r>
            <a:r>
              <a:rPr spc="-15" dirty="0">
                <a:latin typeface="Arial"/>
                <a:cs typeface="Arial"/>
              </a:rPr>
              <a:t> </a:t>
            </a:r>
            <a:r>
              <a:rPr dirty="0">
                <a:latin typeface="Arial"/>
                <a:cs typeface="Arial"/>
              </a:rPr>
              <a:t>“M</a:t>
            </a:r>
            <a:r>
              <a:rPr spc="5" dirty="0">
                <a:latin typeface="Arial"/>
                <a:cs typeface="Arial"/>
              </a:rPr>
              <a:t>a</a:t>
            </a:r>
            <a:r>
              <a:rPr dirty="0">
                <a:latin typeface="Arial"/>
                <a:cs typeface="Arial"/>
              </a:rPr>
              <a:t>n</a:t>
            </a:r>
            <a:r>
              <a:rPr spc="-25" dirty="0">
                <a:latin typeface="Arial"/>
                <a:cs typeface="Arial"/>
              </a:rPr>
              <a:t> </a:t>
            </a:r>
            <a:r>
              <a:rPr dirty="0">
                <a:latin typeface="Arial"/>
                <a:cs typeface="Arial"/>
              </a:rPr>
              <a:t>e</a:t>
            </a:r>
            <a:r>
              <a:rPr spc="5" dirty="0">
                <a:latin typeface="Arial"/>
                <a:cs typeface="Arial"/>
              </a:rPr>
              <a:t>a</a:t>
            </a:r>
            <a:r>
              <a:rPr dirty="0">
                <a:latin typeface="Arial"/>
                <a:cs typeface="Arial"/>
              </a:rPr>
              <a:t>ts</a:t>
            </a:r>
            <a:r>
              <a:rPr spc="-25" dirty="0">
                <a:latin typeface="Arial"/>
                <a:cs typeface="Arial"/>
              </a:rPr>
              <a:t> </a:t>
            </a:r>
            <a:r>
              <a:rPr dirty="0">
                <a:latin typeface="Arial"/>
                <a:cs typeface="Arial"/>
              </a:rPr>
              <a:t>fish”</a:t>
            </a:r>
          </a:p>
          <a:p>
            <a:pPr marL="355600" indent="-342900">
              <a:lnSpc>
                <a:spcPct val="100000"/>
              </a:lnSpc>
              <a:spcBef>
                <a:spcPts val="1315"/>
              </a:spcBef>
              <a:buFont typeface="Arial"/>
              <a:buChar char="•"/>
              <a:tabLst>
                <a:tab pos="355600" algn="l"/>
              </a:tabLst>
            </a:pPr>
            <a:r>
              <a:rPr lang="en-US" sz="2000" dirty="0">
                <a:latin typeface="Arial"/>
                <a:cs typeface="Arial"/>
              </a:rPr>
              <a:t>Used in document classification: the (frequency of) occurrence of each word is used as a feature for training a classifier.</a:t>
            </a:r>
          </a:p>
          <a:p>
            <a:pPr marL="355600" indent="-342900">
              <a:spcBef>
                <a:spcPts val="1315"/>
              </a:spcBef>
              <a:buFont typeface="Arial"/>
              <a:buChar char="•"/>
              <a:tabLst>
                <a:tab pos="355600" algn="l"/>
              </a:tabLst>
            </a:pPr>
            <a:r>
              <a:rPr lang="en-US" sz="2000" dirty="0">
                <a:latin typeface="Arial"/>
                <a:cs typeface="Arial"/>
              </a:rPr>
              <a:t>Wo</a:t>
            </a:r>
            <a:r>
              <a:rPr lang="en-US" sz="2000" spc="5" dirty="0">
                <a:latin typeface="Arial"/>
                <a:cs typeface="Arial"/>
              </a:rPr>
              <a:t>rk</a:t>
            </a:r>
            <a:r>
              <a:rPr lang="en-US" sz="2000" dirty="0">
                <a:latin typeface="Arial"/>
                <a:cs typeface="Arial"/>
              </a:rPr>
              <a:t>s</a:t>
            </a:r>
            <a:r>
              <a:rPr lang="en-US" sz="2000" spc="-25" dirty="0">
                <a:latin typeface="Arial"/>
                <a:cs typeface="Arial"/>
              </a:rPr>
              <a:t> </a:t>
            </a:r>
            <a:r>
              <a:rPr lang="en-US" sz="2000" spc="5" dirty="0">
                <a:latin typeface="Arial"/>
                <a:cs typeface="Arial"/>
              </a:rPr>
              <a:t>w</a:t>
            </a:r>
            <a:r>
              <a:rPr lang="en-US" sz="2000" dirty="0">
                <a:latin typeface="Arial"/>
                <a:cs typeface="Arial"/>
              </a:rPr>
              <a:t>ell </a:t>
            </a:r>
            <a:r>
              <a:rPr lang="en-US" sz="2000" spc="-10" dirty="0">
                <a:latin typeface="Arial"/>
                <a:cs typeface="Arial"/>
              </a:rPr>
              <a:t>f</a:t>
            </a:r>
            <a:r>
              <a:rPr lang="en-US" sz="2000" dirty="0">
                <a:latin typeface="Arial"/>
                <a:cs typeface="Arial"/>
              </a:rPr>
              <a:t>or</a:t>
            </a:r>
            <a:r>
              <a:rPr lang="en-US" sz="2000" spc="-15" dirty="0">
                <a:latin typeface="Arial"/>
                <a:cs typeface="Arial"/>
              </a:rPr>
              <a:t> </a:t>
            </a:r>
            <a:r>
              <a:rPr lang="en-US" sz="2000" dirty="0">
                <a:latin typeface="Arial"/>
                <a:cs typeface="Arial"/>
              </a:rPr>
              <a:t>lo</a:t>
            </a:r>
            <a:r>
              <a:rPr lang="en-US" sz="2000" spc="5" dirty="0">
                <a:latin typeface="Arial"/>
                <a:cs typeface="Arial"/>
              </a:rPr>
              <a:t>n</a:t>
            </a:r>
            <a:r>
              <a:rPr lang="en-US" sz="2000" dirty="0">
                <a:latin typeface="Arial"/>
                <a:cs typeface="Arial"/>
              </a:rPr>
              <a:t>g</a:t>
            </a:r>
            <a:r>
              <a:rPr lang="en-US" sz="2000" spc="-15" dirty="0">
                <a:latin typeface="Arial"/>
                <a:cs typeface="Arial"/>
              </a:rPr>
              <a:t> </a:t>
            </a:r>
            <a:r>
              <a:rPr lang="en-US" sz="2000" dirty="0">
                <a:latin typeface="Arial"/>
                <a:cs typeface="Arial"/>
              </a:rPr>
              <a:t>d</a:t>
            </a:r>
            <a:r>
              <a:rPr lang="en-US" sz="2000" spc="5" dirty="0">
                <a:latin typeface="Arial"/>
                <a:cs typeface="Arial"/>
              </a:rPr>
              <a:t>oc</a:t>
            </a:r>
            <a:r>
              <a:rPr lang="en-US" sz="2000" dirty="0">
                <a:latin typeface="Arial"/>
                <a:cs typeface="Arial"/>
              </a:rPr>
              <a:t>um</a:t>
            </a:r>
            <a:r>
              <a:rPr lang="en-US" sz="2000" spc="5" dirty="0">
                <a:latin typeface="Arial"/>
                <a:cs typeface="Arial"/>
              </a:rPr>
              <a:t>e</a:t>
            </a:r>
            <a:r>
              <a:rPr lang="en-US" sz="2000" dirty="0">
                <a:latin typeface="Arial"/>
                <a:cs typeface="Arial"/>
              </a:rPr>
              <a:t>nts</a:t>
            </a:r>
            <a:r>
              <a:rPr lang="en-US" sz="2000" spc="-35" dirty="0">
                <a:latin typeface="Arial"/>
                <a:cs typeface="Arial"/>
              </a:rPr>
              <a:t> </a:t>
            </a:r>
            <a:r>
              <a:rPr lang="en-US" sz="2000" spc="5" dirty="0">
                <a:latin typeface="Arial"/>
                <a:cs typeface="Arial"/>
              </a:rPr>
              <a:t>s</a:t>
            </a:r>
            <a:r>
              <a:rPr lang="en-US" sz="2000" dirty="0">
                <a:latin typeface="Arial"/>
                <a:cs typeface="Arial"/>
              </a:rPr>
              <a:t>u</a:t>
            </a:r>
            <a:r>
              <a:rPr lang="en-US" sz="2000" spc="10" dirty="0">
                <a:latin typeface="Arial"/>
                <a:cs typeface="Arial"/>
              </a:rPr>
              <a:t>c</a:t>
            </a:r>
            <a:r>
              <a:rPr lang="en-US" sz="2000" dirty="0">
                <a:latin typeface="Arial"/>
                <a:cs typeface="Arial"/>
              </a:rPr>
              <a:t>h</a:t>
            </a:r>
            <a:r>
              <a:rPr lang="en-US" sz="2000" spc="-25" dirty="0">
                <a:latin typeface="Arial"/>
                <a:cs typeface="Arial"/>
              </a:rPr>
              <a:t> </a:t>
            </a:r>
            <a:r>
              <a:rPr lang="en-US" sz="2000" dirty="0">
                <a:latin typeface="Arial"/>
                <a:cs typeface="Arial"/>
              </a:rPr>
              <a:t>as </a:t>
            </a:r>
            <a:r>
              <a:rPr lang="en-US" dirty="0">
                <a:latin typeface="Arial"/>
                <a:cs typeface="Arial"/>
              </a:rPr>
              <a:t>news, blogs or reports.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14</a:t>
            </a:fld>
            <a:endParaRPr dirty="0"/>
          </a:p>
        </p:txBody>
      </p:sp>
      <p:pic>
        <p:nvPicPr>
          <p:cNvPr id="8194" name="Picture 2" descr="Image result for Bag-of-word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303" t="15280" r="6753" b="8322"/>
          <a:stretch/>
        </p:blipFill>
        <p:spPr bwMode="auto">
          <a:xfrm>
            <a:off x="27878" y="4524071"/>
            <a:ext cx="3001946" cy="22354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p:cNvPr>
          <p:cNvPicPr>
            <a:picLocks noChangeAspect="1"/>
          </p:cNvPicPr>
          <p:nvPr/>
        </p:nvPicPr>
        <p:blipFill rotWithShape="1">
          <a:blip r:embed="rId6"/>
          <a:srcRect l="27162" t="9870" r="26966" b="42215"/>
          <a:stretch/>
        </p:blipFill>
        <p:spPr>
          <a:xfrm>
            <a:off x="3023189" y="4803129"/>
            <a:ext cx="3097619" cy="1752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867410">
              <a:lnSpc>
                <a:spcPct val="100000"/>
              </a:lnSpc>
            </a:pPr>
            <a:r>
              <a:rPr spc="-495" dirty="0"/>
              <a:t>T</a:t>
            </a:r>
            <a:r>
              <a:rPr dirty="0"/>
              <a:t>ext M</a:t>
            </a:r>
            <a:r>
              <a:rPr spc="5" dirty="0"/>
              <a:t>i</a:t>
            </a:r>
            <a:r>
              <a:rPr dirty="0"/>
              <a:t>ning</a:t>
            </a:r>
            <a:r>
              <a:rPr spc="-25" dirty="0"/>
              <a:t> </a:t>
            </a:r>
            <a:r>
              <a:rPr dirty="0"/>
              <a:t>Concepts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15</a:t>
            </a:fld>
            <a:endParaRPr dirty="0"/>
          </a:p>
        </p:txBody>
      </p:sp>
      <p:sp>
        <p:nvSpPr>
          <p:cNvPr id="3" name="object 3"/>
          <p:cNvSpPr txBox="1"/>
          <p:nvPr/>
        </p:nvSpPr>
        <p:spPr>
          <a:xfrm>
            <a:off x="228600" y="1692066"/>
            <a:ext cx="8763000" cy="4714111"/>
          </a:xfrm>
          <a:prstGeom prst="rect">
            <a:avLst/>
          </a:prstGeom>
        </p:spPr>
        <p:txBody>
          <a:bodyPr vert="horz" wrap="square" lIns="0" tIns="0" rIns="0" bIns="0" rtlCol="0">
            <a:spAutoFit/>
          </a:bodyPr>
          <a:lstStyle/>
          <a:p>
            <a:pPr marL="355600" indent="-342900">
              <a:lnSpc>
                <a:spcPct val="100000"/>
              </a:lnSpc>
              <a:buFont typeface="Arial"/>
              <a:buChar char="•"/>
              <a:tabLst>
                <a:tab pos="355600" algn="l"/>
              </a:tabLst>
            </a:pPr>
            <a:r>
              <a:rPr sz="2800" spc="-20" dirty="0">
                <a:latin typeface="Arial"/>
                <a:cs typeface="Arial"/>
              </a:rPr>
              <a:t>Co</a:t>
            </a:r>
            <a:r>
              <a:rPr sz="2800" spc="-5" dirty="0">
                <a:latin typeface="Arial"/>
                <a:cs typeface="Arial"/>
              </a:rPr>
              <a:t>r</a:t>
            </a:r>
            <a:r>
              <a:rPr sz="2800" spc="-20" dirty="0">
                <a:latin typeface="Arial"/>
                <a:cs typeface="Arial"/>
              </a:rPr>
              <a:t>p</a:t>
            </a:r>
            <a:r>
              <a:rPr sz="2800" spc="-10" dirty="0">
                <a:latin typeface="Arial"/>
                <a:cs typeface="Arial"/>
              </a:rPr>
              <a:t>us:</a:t>
            </a:r>
            <a:r>
              <a:rPr sz="2800" spc="-155" dirty="0">
                <a:latin typeface="Arial"/>
                <a:cs typeface="Arial"/>
              </a:rPr>
              <a:t> </a:t>
            </a:r>
            <a:r>
              <a:rPr sz="2800" spc="-15" dirty="0">
                <a:latin typeface="Arial"/>
                <a:cs typeface="Arial"/>
              </a:rPr>
              <a:t>All</a:t>
            </a:r>
            <a:r>
              <a:rPr sz="2800" spc="-5" dirty="0">
                <a:latin typeface="Arial"/>
                <a:cs typeface="Arial"/>
              </a:rPr>
              <a:t> t</a:t>
            </a:r>
            <a:r>
              <a:rPr sz="2800" spc="-20" dirty="0">
                <a:latin typeface="Arial"/>
                <a:cs typeface="Arial"/>
              </a:rPr>
              <a:t>e</a:t>
            </a:r>
            <a:r>
              <a:rPr sz="2800" spc="-5" dirty="0">
                <a:latin typeface="Arial"/>
                <a:cs typeface="Arial"/>
              </a:rPr>
              <a:t>x</a:t>
            </a:r>
            <a:r>
              <a:rPr sz="2800" spc="-10" dirty="0">
                <a:latin typeface="Arial"/>
                <a:cs typeface="Arial"/>
              </a:rPr>
              <a:t>t</a:t>
            </a:r>
            <a:r>
              <a:rPr sz="2800" spc="-5" dirty="0">
                <a:latin typeface="Arial"/>
                <a:cs typeface="Arial"/>
              </a:rPr>
              <a:t> </a:t>
            </a:r>
            <a:r>
              <a:rPr sz="2800" spc="-20" dirty="0">
                <a:latin typeface="Arial"/>
                <a:cs typeface="Arial"/>
              </a:rPr>
              <a:t>d</a:t>
            </a:r>
            <a:r>
              <a:rPr sz="2800" spc="-15" dirty="0">
                <a:latin typeface="Arial"/>
                <a:cs typeface="Arial"/>
              </a:rPr>
              <a:t>o</a:t>
            </a:r>
            <a:r>
              <a:rPr sz="2800" spc="-10" dirty="0">
                <a:latin typeface="Arial"/>
                <a:cs typeface="Arial"/>
              </a:rPr>
              <a:t>c</a:t>
            </a:r>
            <a:r>
              <a:rPr sz="2800" spc="-20" dirty="0">
                <a:latin typeface="Arial"/>
                <a:cs typeface="Arial"/>
              </a:rPr>
              <a:t>ume</a:t>
            </a:r>
            <a:r>
              <a:rPr sz="2800" spc="-10" dirty="0">
                <a:latin typeface="Arial"/>
                <a:cs typeface="Arial"/>
              </a:rPr>
              <a:t>n</a:t>
            </a:r>
            <a:r>
              <a:rPr sz="2800" spc="-15" dirty="0">
                <a:latin typeface="Arial"/>
                <a:cs typeface="Arial"/>
              </a:rPr>
              <a:t>ts</a:t>
            </a:r>
            <a:r>
              <a:rPr sz="2800" spc="5" dirty="0">
                <a:latin typeface="Arial"/>
                <a:cs typeface="Arial"/>
              </a:rPr>
              <a:t> </a:t>
            </a:r>
            <a:r>
              <a:rPr sz="2800" spc="-15" dirty="0">
                <a:latin typeface="Arial"/>
                <a:cs typeface="Arial"/>
              </a:rPr>
              <a:t>in</a:t>
            </a:r>
            <a:r>
              <a:rPr sz="2800" spc="10" dirty="0">
                <a:latin typeface="Arial"/>
                <a:cs typeface="Arial"/>
              </a:rPr>
              <a:t> </a:t>
            </a:r>
            <a:r>
              <a:rPr sz="2800" spc="-10" dirty="0">
                <a:latin typeface="Arial"/>
                <a:cs typeface="Arial"/>
              </a:rPr>
              <a:t>y</a:t>
            </a:r>
            <a:r>
              <a:rPr sz="2800" spc="-20" dirty="0">
                <a:latin typeface="Arial"/>
                <a:cs typeface="Arial"/>
              </a:rPr>
              <a:t>o</a:t>
            </a:r>
            <a:r>
              <a:rPr sz="2800" spc="-10" dirty="0">
                <a:latin typeface="Arial"/>
                <a:cs typeface="Arial"/>
              </a:rPr>
              <a:t>ur</a:t>
            </a:r>
            <a:r>
              <a:rPr sz="2800" spc="-5" dirty="0">
                <a:latin typeface="Arial"/>
                <a:cs typeface="Arial"/>
              </a:rPr>
              <a:t> </a:t>
            </a:r>
            <a:r>
              <a:rPr sz="2800" spc="-10" dirty="0">
                <a:latin typeface="Arial"/>
                <a:cs typeface="Arial"/>
              </a:rPr>
              <a:t>d</a:t>
            </a:r>
            <a:r>
              <a:rPr sz="2800" spc="-20" dirty="0">
                <a:latin typeface="Arial"/>
                <a:cs typeface="Arial"/>
              </a:rPr>
              <a:t>a</a:t>
            </a:r>
            <a:r>
              <a:rPr sz="2800" spc="-5" dirty="0">
                <a:latin typeface="Arial"/>
                <a:cs typeface="Arial"/>
              </a:rPr>
              <a:t>t</a:t>
            </a:r>
            <a:r>
              <a:rPr sz="2800" spc="-20" dirty="0">
                <a:latin typeface="Arial"/>
                <a:cs typeface="Arial"/>
              </a:rPr>
              <a:t>a</a:t>
            </a:r>
            <a:r>
              <a:rPr sz="2800" spc="-5" dirty="0">
                <a:latin typeface="Arial"/>
                <a:cs typeface="Arial"/>
              </a:rPr>
              <a:t>s</a:t>
            </a:r>
            <a:r>
              <a:rPr sz="2800" spc="-15" dirty="0">
                <a:latin typeface="Arial"/>
                <a:cs typeface="Arial"/>
              </a:rPr>
              <a:t>et</a:t>
            </a:r>
            <a:endParaRPr sz="2800" dirty="0">
              <a:latin typeface="Arial"/>
              <a:cs typeface="Arial"/>
            </a:endParaRPr>
          </a:p>
          <a:p>
            <a:pPr>
              <a:lnSpc>
                <a:spcPct val="100000"/>
              </a:lnSpc>
              <a:spcBef>
                <a:spcPts val="46"/>
              </a:spcBef>
              <a:buFont typeface="Arial"/>
              <a:buChar char="•"/>
            </a:pPr>
            <a:endParaRPr sz="4050" dirty="0">
              <a:latin typeface="Times New Roman"/>
              <a:cs typeface="Times New Roman"/>
            </a:endParaRPr>
          </a:p>
          <a:p>
            <a:pPr marL="355600" indent="-342900">
              <a:lnSpc>
                <a:spcPct val="100000"/>
              </a:lnSpc>
              <a:buFont typeface="Arial"/>
              <a:buChar char="•"/>
              <a:tabLst>
                <a:tab pos="355600" algn="l"/>
              </a:tabLst>
            </a:pPr>
            <a:r>
              <a:rPr sz="2800" spc="-15" dirty="0">
                <a:latin typeface="Arial"/>
                <a:cs typeface="Arial"/>
              </a:rPr>
              <a:t>Stop</a:t>
            </a:r>
            <a:r>
              <a:rPr sz="2800" spc="5" dirty="0">
                <a:latin typeface="Arial"/>
                <a:cs typeface="Arial"/>
              </a:rPr>
              <a:t> </a:t>
            </a:r>
            <a:r>
              <a:rPr sz="2800" spc="-15" dirty="0">
                <a:latin typeface="Arial"/>
                <a:cs typeface="Arial"/>
              </a:rPr>
              <a:t>word:</a:t>
            </a:r>
            <a:r>
              <a:rPr sz="2800" spc="5" dirty="0">
                <a:latin typeface="Arial"/>
                <a:cs typeface="Arial"/>
              </a:rPr>
              <a:t> </a:t>
            </a:r>
            <a:r>
              <a:rPr sz="2800" spc="-15" dirty="0">
                <a:latin typeface="Arial"/>
                <a:cs typeface="Arial"/>
              </a:rPr>
              <a:t>words</a:t>
            </a:r>
            <a:r>
              <a:rPr sz="2800" spc="15" dirty="0">
                <a:latin typeface="Arial"/>
                <a:cs typeface="Arial"/>
              </a:rPr>
              <a:t> </a:t>
            </a:r>
            <a:r>
              <a:rPr sz="2800" spc="-15" dirty="0">
                <a:latin typeface="Arial"/>
                <a:cs typeface="Arial"/>
              </a:rPr>
              <a:t>tha</a:t>
            </a:r>
            <a:r>
              <a:rPr sz="2800" spc="-10" dirty="0">
                <a:latin typeface="Arial"/>
                <a:cs typeface="Arial"/>
              </a:rPr>
              <a:t>t</a:t>
            </a:r>
            <a:r>
              <a:rPr sz="2800" spc="-5" dirty="0">
                <a:latin typeface="Arial"/>
                <a:cs typeface="Arial"/>
              </a:rPr>
              <a:t> </a:t>
            </a:r>
            <a:r>
              <a:rPr sz="2800" spc="-20" dirty="0">
                <a:latin typeface="Arial"/>
                <a:cs typeface="Arial"/>
              </a:rPr>
              <a:t>have</a:t>
            </a:r>
            <a:r>
              <a:rPr sz="2800" spc="5" dirty="0">
                <a:latin typeface="Arial"/>
                <a:cs typeface="Arial"/>
              </a:rPr>
              <a:t> </a:t>
            </a:r>
            <a:r>
              <a:rPr sz="2800" spc="-10" dirty="0">
                <a:latin typeface="Arial"/>
                <a:cs typeface="Arial"/>
              </a:rPr>
              <a:t>li</a:t>
            </a:r>
            <a:r>
              <a:rPr sz="2800" spc="-5" dirty="0">
                <a:latin typeface="Arial"/>
                <a:cs typeface="Arial"/>
              </a:rPr>
              <a:t>t</a:t>
            </a:r>
            <a:r>
              <a:rPr sz="2800" spc="-10" dirty="0">
                <a:latin typeface="Arial"/>
                <a:cs typeface="Arial"/>
              </a:rPr>
              <a:t>tle </a:t>
            </a:r>
            <a:r>
              <a:rPr sz="2800" spc="-20" dirty="0">
                <a:latin typeface="Arial"/>
                <a:cs typeface="Arial"/>
              </a:rPr>
              <a:t>mea</a:t>
            </a:r>
            <a:r>
              <a:rPr sz="2800" spc="-15" dirty="0">
                <a:latin typeface="Arial"/>
                <a:cs typeface="Arial"/>
              </a:rPr>
              <a:t>ning</a:t>
            </a:r>
            <a:r>
              <a:rPr sz="2800" spc="30" dirty="0">
                <a:latin typeface="Arial"/>
                <a:cs typeface="Arial"/>
              </a:rPr>
              <a:t> </a:t>
            </a:r>
            <a:r>
              <a:rPr sz="2800" spc="-15" dirty="0">
                <a:latin typeface="Arial"/>
                <a:cs typeface="Arial"/>
              </a:rPr>
              <a:t>sh</a:t>
            </a:r>
            <a:r>
              <a:rPr sz="2800" spc="-20" dirty="0">
                <a:latin typeface="Arial"/>
                <a:cs typeface="Arial"/>
              </a:rPr>
              <a:t>ou</a:t>
            </a:r>
            <a:r>
              <a:rPr sz="2800" spc="-5" dirty="0">
                <a:latin typeface="Arial"/>
                <a:cs typeface="Arial"/>
              </a:rPr>
              <a:t>l</a:t>
            </a:r>
            <a:r>
              <a:rPr sz="2800" spc="-20" dirty="0">
                <a:latin typeface="Arial"/>
                <a:cs typeface="Arial"/>
              </a:rPr>
              <a:t>d</a:t>
            </a:r>
            <a:endParaRPr sz="2800" dirty="0">
              <a:latin typeface="Arial"/>
              <a:cs typeface="Arial"/>
            </a:endParaRPr>
          </a:p>
          <a:p>
            <a:pPr marL="355600">
              <a:lnSpc>
                <a:spcPct val="100000"/>
              </a:lnSpc>
            </a:pPr>
            <a:r>
              <a:rPr sz="2800" spc="-20" dirty="0">
                <a:latin typeface="Arial"/>
                <a:cs typeface="Arial"/>
              </a:rPr>
              <a:t>be</a:t>
            </a:r>
            <a:r>
              <a:rPr sz="2800" spc="10" dirty="0">
                <a:latin typeface="Arial"/>
                <a:cs typeface="Arial"/>
              </a:rPr>
              <a:t> </a:t>
            </a:r>
            <a:r>
              <a:rPr sz="2800" spc="-10" dirty="0">
                <a:latin typeface="Arial"/>
                <a:cs typeface="Arial"/>
              </a:rPr>
              <a:t>re</a:t>
            </a:r>
            <a:r>
              <a:rPr sz="2800" spc="-25" dirty="0">
                <a:latin typeface="Arial"/>
                <a:cs typeface="Arial"/>
              </a:rPr>
              <a:t>m</a:t>
            </a:r>
            <a:r>
              <a:rPr sz="2800" spc="-10" dirty="0">
                <a:latin typeface="Arial"/>
                <a:cs typeface="Arial"/>
              </a:rPr>
              <a:t>ov</a:t>
            </a:r>
            <a:r>
              <a:rPr sz="2800" spc="-20" dirty="0">
                <a:latin typeface="Arial"/>
                <a:cs typeface="Arial"/>
              </a:rPr>
              <a:t>ed</a:t>
            </a:r>
            <a:endParaRPr sz="2800" dirty="0">
              <a:latin typeface="Arial"/>
              <a:cs typeface="Arial"/>
            </a:endParaRPr>
          </a:p>
          <a:p>
            <a:pPr marL="756285" lvl="1" indent="-286385">
              <a:lnSpc>
                <a:spcPct val="100000"/>
              </a:lnSpc>
              <a:spcBef>
                <a:spcPts val="590"/>
              </a:spcBef>
              <a:buFont typeface="Arial"/>
              <a:buChar char="–"/>
              <a:tabLst>
                <a:tab pos="756920" algn="l"/>
              </a:tabLst>
            </a:pPr>
            <a:r>
              <a:rPr sz="2400" dirty="0">
                <a:latin typeface="Arial"/>
                <a:cs typeface="Arial"/>
              </a:rPr>
              <a:t>E</a:t>
            </a:r>
            <a:r>
              <a:rPr sz="2400" spc="-20" dirty="0">
                <a:latin typeface="Arial"/>
                <a:cs typeface="Arial"/>
              </a:rPr>
              <a:t>x</a:t>
            </a:r>
            <a:r>
              <a:rPr sz="2400" dirty="0">
                <a:latin typeface="Arial"/>
                <a:cs typeface="Arial"/>
              </a:rPr>
              <a:t>ample:</a:t>
            </a:r>
            <a:r>
              <a:rPr sz="2400" spc="20" dirty="0">
                <a:latin typeface="Arial"/>
                <a:cs typeface="Arial"/>
              </a:rPr>
              <a:t> </a:t>
            </a:r>
            <a:r>
              <a:rPr sz="2400" dirty="0">
                <a:latin typeface="Arial"/>
                <a:cs typeface="Arial"/>
              </a:rPr>
              <a:t>the,</a:t>
            </a:r>
            <a:r>
              <a:rPr sz="2400" spc="-15" dirty="0">
                <a:latin typeface="Arial"/>
                <a:cs typeface="Arial"/>
              </a:rPr>
              <a:t> </a:t>
            </a:r>
            <a:r>
              <a:rPr sz="2400" dirty="0">
                <a:latin typeface="Arial"/>
                <a:cs typeface="Arial"/>
              </a:rPr>
              <a:t>an</a:t>
            </a:r>
            <a:r>
              <a:rPr sz="2400" spc="-10" dirty="0">
                <a:latin typeface="Arial"/>
                <a:cs typeface="Arial"/>
              </a:rPr>
              <a:t>d</a:t>
            </a:r>
            <a:r>
              <a:rPr sz="2400" dirty="0">
                <a:latin typeface="Arial"/>
                <a:cs typeface="Arial"/>
              </a:rPr>
              <a:t>,</a:t>
            </a:r>
            <a:r>
              <a:rPr sz="2400" spc="5" dirty="0">
                <a:latin typeface="Arial"/>
                <a:cs typeface="Arial"/>
              </a:rPr>
              <a:t> </a:t>
            </a:r>
            <a:r>
              <a:rPr sz="2400" dirty="0">
                <a:latin typeface="Arial"/>
                <a:cs typeface="Arial"/>
              </a:rPr>
              <a:t>a, </a:t>
            </a:r>
            <a:r>
              <a:rPr sz="2400" spc="-10" dirty="0">
                <a:latin typeface="Arial"/>
                <a:cs typeface="Arial"/>
              </a:rPr>
              <a:t>a</a:t>
            </a:r>
            <a:r>
              <a:rPr sz="2400" dirty="0">
                <a:latin typeface="Arial"/>
                <a:cs typeface="Arial"/>
              </a:rPr>
              <a:t>n, </a:t>
            </a:r>
            <a:r>
              <a:rPr sz="2400" spc="-10" dirty="0">
                <a:latin typeface="Arial"/>
                <a:cs typeface="Arial"/>
              </a:rPr>
              <a:t>o</a:t>
            </a:r>
            <a:r>
              <a:rPr sz="2400" dirty="0">
                <a:latin typeface="Arial"/>
                <a:cs typeface="Arial"/>
              </a:rPr>
              <a:t>f,</a:t>
            </a:r>
            <a:r>
              <a:rPr sz="2400" spc="-15" dirty="0">
                <a:latin typeface="Arial"/>
                <a:cs typeface="Arial"/>
              </a:rPr>
              <a:t> </a:t>
            </a:r>
            <a:r>
              <a:rPr sz="2400" dirty="0">
                <a:latin typeface="Arial"/>
                <a:cs typeface="Arial"/>
              </a:rPr>
              <a:t>that…</a:t>
            </a:r>
          </a:p>
          <a:p>
            <a:pPr lvl="1">
              <a:lnSpc>
                <a:spcPct val="100000"/>
              </a:lnSpc>
              <a:buFont typeface="Arial"/>
              <a:buChar char="–"/>
            </a:pPr>
            <a:endParaRPr sz="2400" dirty="0">
              <a:latin typeface="Times New Roman"/>
              <a:cs typeface="Times New Roman"/>
            </a:endParaRPr>
          </a:p>
          <a:p>
            <a:pPr marL="355600" marR="394970" indent="-342900">
              <a:lnSpc>
                <a:spcPct val="100000"/>
              </a:lnSpc>
              <a:spcBef>
                <a:spcPts val="1930"/>
              </a:spcBef>
              <a:buFont typeface="Arial"/>
              <a:buChar char="•"/>
              <a:tabLst>
                <a:tab pos="355600" algn="l"/>
              </a:tabLst>
            </a:pPr>
            <a:r>
              <a:rPr sz="2800" spc="-15" dirty="0">
                <a:latin typeface="Arial"/>
                <a:cs typeface="Arial"/>
              </a:rPr>
              <a:t>Stem:</a:t>
            </a:r>
            <a:r>
              <a:rPr sz="2800" spc="-5" dirty="0">
                <a:latin typeface="Arial"/>
                <a:cs typeface="Arial"/>
              </a:rPr>
              <a:t> </a:t>
            </a:r>
            <a:r>
              <a:rPr sz="2800" spc="-15" dirty="0">
                <a:latin typeface="Arial"/>
                <a:cs typeface="Arial"/>
              </a:rPr>
              <a:t>Di</a:t>
            </a:r>
            <a:r>
              <a:rPr sz="2800" spc="-50" dirty="0">
                <a:latin typeface="Arial"/>
                <a:cs typeface="Arial"/>
              </a:rPr>
              <a:t>f</a:t>
            </a:r>
            <a:r>
              <a:rPr sz="2800" spc="-15" dirty="0">
                <a:latin typeface="Arial"/>
                <a:cs typeface="Arial"/>
              </a:rPr>
              <a:t>fe</a:t>
            </a:r>
            <a:r>
              <a:rPr sz="2800" dirty="0">
                <a:latin typeface="Arial"/>
                <a:cs typeface="Arial"/>
              </a:rPr>
              <a:t>r</a:t>
            </a:r>
            <a:r>
              <a:rPr sz="2800" spc="-20" dirty="0">
                <a:latin typeface="Arial"/>
                <a:cs typeface="Arial"/>
              </a:rPr>
              <a:t>e</a:t>
            </a:r>
            <a:r>
              <a:rPr sz="2800" spc="-15" dirty="0">
                <a:latin typeface="Arial"/>
                <a:cs typeface="Arial"/>
              </a:rPr>
              <a:t>n</a:t>
            </a:r>
            <a:r>
              <a:rPr sz="2800" spc="-10" dirty="0">
                <a:latin typeface="Arial"/>
                <a:cs typeface="Arial"/>
              </a:rPr>
              <a:t>t</a:t>
            </a:r>
            <a:r>
              <a:rPr sz="2800" spc="-5" dirty="0">
                <a:latin typeface="Arial"/>
                <a:cs typeface="Arial"/>
              </a:rPr>
              <a:t> </a:t>
            </a:r>
            <a:r>
              <a:rPr sz="2800" spc="-20" dirty="0">
                <a:latin typeface="Arial"/>
                <a:cs typeface="Arial"/>
              </a:rPr>
              <a:t>wo</a:t>
            </a:r>
            <a:r>
              <a:rPr sz="2800" dirty="0">
                <a:latin typeface="Arial"/>
                <a:cs typeface="Arial"/>
              </a:rPr>
              <a:t>r</a:t>
            </a:r>
            <a:r>
              <a:rPr sz="2800" spc="-15" dirty="0">
                <a:latin typeface="Arial"/>
                <a:cs typeface="Arial"/>
              </a:rPr>
              <a:t>ds</a:t>
            </a:r>
            <a:r>
              <a:rPr sz="2800" spc="5" dirty="0">
                <a:latin typeface="Arial"/>
                <a:cs typeface="Arial"/>
              </a:rPr>
              <a:t> </a:t>
            </a:r>
            <a:r>
              <a:rPr sz="2800" spc="-10" dirty="0">
                <a:latin typeface="Arial"/>
                <a:cs typeface="Arial"/>
              </a:rPr>
              <a:t>s</a:t>
            </a:r>
            <a:r>
              <a:rPr sz="2800" spc="-20" dirty="0">
                <a:latin typeface="Arial"/>
                <a:cs typeface="Arial"/>
              </a:rPr>
              <a:t>h</a:t>
            </a:r>
            <a:r>
              <a:rPr sz="2800" spc="-15" dirty="0">
                <a:latin typeface="Arial"/>
                <a:cs typeface="Arial"/>
              </a:rPr>
              <a:t>are</a:t>
            </a:r>
            <a:r>
              <a:rPr sz="2800" spc="5" dirty="0">
                <a:latin typeface="Arial"/>
                <a:cs typeface="Arial"/>
              </a:rPr>
              <a:t> </a:t>
            </a:r>
            <a:r>
              <a:rPr sz="2800" spc="-10" dirty="0">
                <a:latin typeface="Arial"/>
                <a:cs typeface="Arial"/>
              </a:rPr>
              <a:t>t</a:t>
            </a:r>
            <a:r>
              <a:rPr sz="2800" spc="-15" dirty="0">
                <a:latin typeface="Arial"/>
                <a:cs typeface="Arial"/>
              </a:rPr>
              <a:t>h</a:t>
            </a:r>
            <a:r>
              <a:rPr sz="2800" spc="-20" dirty="0">
                <a:latin typeface="Arial"/>
                <a:cs typeface="Arial"/>
              </a:rPr>
              <a:t>e</a:t>
            </a:r>
            <a:r>
              <a:rPr sz="2800" spc="-5" dirty="0">
                <a:latin typeface="Arial"/>
                <a:cs typeface="Arial"/>
              </a:rPr>
              <a:t> s</a:t>
            </a:r>
            <a:r>
              <a:rPr sz="2800" spc="-20" dirty="0">
                <a:latin typeface="Arial"/>
                <a:cs typeface="Arial"/>
              </a:rPr>
              <a:t>ame</a:t>
            </a:r>
            <a:r>
              <a:rPr sz="2800" dirty="0">
                <a:latin typeface="Arial"/>
                <a:cs typeface="Arial"/>
              </a:rPr>
              <a:t> </a:t>
            </a:r>
            <a:r>
              <a:rPr sz="2800" spc="-20" dirty="0">
                <a:latin typeface="Arial"/>
                <a:cs typeface="Arial"/>
              </a:rPr>
              <a:t>wo</a:t>
            </a:r>
            <a:r>
              <a:rPr sz="2800" spc="-5" dirty="0">
                <a:latin typeface="Arial"/>
                <a:cs typeface="Arial"/>
              </a:rPr>
              <a:t>r</a:t>
            </a:r>
            <a:r>
              <a:rPr sz="2800" spc="-20" dirty="0">
                <a:latin typeface="Arial"/>
                <a:cs typeface="Arial"/>
              </a:rPr>
              <a:t>d</a:t>
            </a:r>
            <a:r>
              <a:rPr sz="2800" spc="-15" dirty="0">
                <a:latin typeface="Arial"/>
                <a:cs typeface="Arial"/>
              </a:rPr>
              <a:t> s</a:t>
            </a:r>
            <a:r>
              <a:rPr sz="2800" spc="-5" dirty="0">
                <a:latin typeface="Arial"/>
                <a:cs typeface="Arial"/>
              </a:rPr>
              <a:t>t</a:t>
            </a:r>
            <a:r>
              <a:rPr sz="2800" spc="-20" dirty="0">
                <a:latin typeface="Arial"/>
                <a:cs typeface="Arial"/>
              </a:rPr>
              <a:t>em</a:t>
            </a:r>
            <a:r>
              <a:rPr sz="2800" spc="-5" dirty="0">
                <a:latin typeface="Arial"/>
                <a:cs typeface="Arial"/>
              </a:rPr>
              <a:t> </a:t>
            </a:r>
            <a:r>
              <a:rPr sz="2800" spc="-10" dirty="0">
                <a:latin typeface="Arial"/>
                <a:cs typeface="Arial"/>
              </a:rPr>
              <a:t>a</a:t>
            </a:r>
            <a:r>
              <a:rPr sz="2800" spc="-20" dirty="0">
                <a:latin typeface="Arial"/>
                <a:cs typeface="Arial"/>
              </a:rPr>
              <a:t>nd</a:t>
            </a:r>
            <a:r>
              <a:rPr sz="2800" spc="10" dirty="0">
                <a:latin typeface="Arial"/>
                <a:cs typeface="Arial"/>
              </a:rPr>
              <a:t> </a:t>
            </a:r>
            <a:r>
              <a:rPr sz="2800" spc="-10" dirty="0">
                <a:latin typeface="Arial"/>
                <a:cs typeface="Arial"/>
              </a:rPr>
              <a:t>s</a:t>
            </a:r>
            <a:r>
              <a:rPr sz="2800" spc="-20" dirty="0">
                <a:latin typeface="Arial"/>
                <a:cs typeface="Arial"/>
              </a:rPr>
              <a:t>h</a:t>
            </a:r>
            <a:r>
              <a:rPr sz="2800" spc="-10" dirty="0">
                <a:latin typeface="Arial"/>
                <a:cs typeface="Arial"/>
              </a:rPr>
              <a:t>o</a:t>
            </a:r>
            <a:r>
              <a:rPr sz="2800" spc="-20" dirty="0">
                <a:latin typeface="Arial"/>
                <a:cs typeface="Arial"/>
              </a:rPr>
              <a:t>u</a:t>
            </a:r>
            <a:r>
              <a:rPr sz="2800" spc="-5" dirty="0">
                <a:latin typeface="Arial"/>
                <a:cs typeface="Arial"/>
              </a:rPr>
              <a:t>l</a:t>
            </a:r>
            <a:r>
              <a:rPr sz="2800" spc="-20" dirty="0">
                <a:latin typeface="Arial"/>
                <a:cs typeface="Arial"/>
              </a:rPr>
              <a:t>d</a:t>
            </a:r>
            <a:r>
              <a:rPr sz="2800" spc="5" dirty="0">
                <a:latin typeface="Arial"/>
                <a:cs typeface="Arial"/>
              </a:rPr>
              <a:t> </a:t>
            </a:r>
            <a:r>
              <a:rPr sz="2800" spc="-20" dirty="0">
                <a:latin typeface="Arial"/>
                <a:cs typeface="Arial"/>
              </a:rPr>
              <a:t>be</a:t>
            </a:r>
            <a:r>
              <a:rPr sz="2800" spc="10" dirty="0">
                <a:latin typeface="Arial"/>
                <a:cs typeface="Arial"/>
              </a:rPr>
              <a:t> </a:t>
            </a:r>
            <a:r>
              <a:rPr sz="2800" spc="-10" dirty="0">
                <a:latin typeface="Arial"/>
                <a:cs typeface="Arial"/>
              </a:rPr>
              <a:t>re</a:t>
            </a:r>
            <a:r>
              <a:rPr sz="2800" spc="-20" dirty="0">
                <a:latin typeface="Arial"/>
                <a:cs typeface="Arial"/>
              </a:rPr>
              <a:t>p</a:t>
            </a:r>
            <a:r>
              <a:rPr sz="2800" spc="-5" dirty="0">
                <a:latin typeface="Arial"/>
                <a:cs typeface="Arial"/>
              </a:rPr>
              <a:t>r</a:t>
            </a:r>
            <a:r>
              <a:rPr sz="2800" spc="-20" dirty="0">
                <a:latin typeface="Arial"/>
                <a:cs typeface="Arial"/>
              </a:rPr>
              <a:t>e</a:t>
            </a:r>
            <a:r>
              <a:rPr sz="2800" spc="-5" dirty="0">
                <a:latin typeface="Arial"/>
                <a:cs typeface="Arial"/>
              </a:rPr>
              <a:t>s</a:t>
            </a:r>
            <a:r>
              <a:rPr sz="2800" spc="-20" dirty="0">
                <a:latin typeface="Arial"/>
                <a:cs typeface="Arial"/>
              </a:rPr>
              <a:t>e</a:t>
            </a:r>
            <a:r>
              <a:rPr sz="2800" spc="-10" dirty="0">
                <a:latin typeface="Arial"/>
                <a:cs typeface="Arial"/>
              </a:rPr>
              <a:t>nt</a:t>
            </a:r>
            <a:r>
              <a:rPr sz="2800" spc="-15" dirty="0">
                <a:latin typeface="Arial"/>
                <a:cs typeface="Arial"/>
              </a:rPr>
              <a:t>e</a:t>
            </a:r>
            <a:r>
              <a:rPr sz="2800" spc="-20" dirty="0">
                <a:latin typeface="Arial"/>
                <a:cs typeface="Arial"/>
              </a:rPr>
              <a:t>d</a:t>
            </a:r>
            <a:r>
              <a:rPr sz="2800" spc="15" dirty="0">
                <a:latin typeface="Arial"/>
                <a:cs typeface="Arial"/>
              </a:rPr>
              <a:t> </a:t>
            </a:r>
            <a:r>
              <a:rPr sz="2800" spc="-15" dirty="0">
                <a:latin typeface="Arial"/>
                <a:cs typeface="Arial"/>
              </a:rPr>
              <a:t>with</a:t>
            </a:r>
            <a:r>
              <a:rPr sz="2800" spc="5" dirty="0">
                <a:latin typeface="Arial"/>
                <a:cs typeface="Arial"/>
              </a:rPr>
              <a:t> </a:t>
            </a:r>
            <a:r>
              <a:rPr sz="2800" spc="-10" dirty="0">
                <a:latin typeface="Arial"/>
                <a:cs typeface="Arial"/>
              </a:rPr>
              <a:t>its</a:t>
            </a:r>
            <a:r>
              <a:rPr sz="2800" spc="-5" dirty="0">
                <a:latin typeface="Arial"/>
                <a:cs typeface="Arial"/>
              </a:rPr>
              <a:t> </a:t>
            </a:r>
            <a:r>
              <a:rPr sz="2800" spc="-15" dirty="0">
                <a:latin typeface="Arial"/>
                <a:cs typeface="Arial"/>
              </a:rPr>
              <a:t>s</a:t>
            </a:r>
            <a:r>
              <a:rPr sz="2800" spc="-5" dirty="0">
                <a:latin typeface="Arial"/>
                <a:cs typeface="Arial"/>
              </a:rPr>
              <a:t>t</a:t>
            </a:r>
            <a:r>
              <a:rPr sz="2800" spc="-20" dirty="0">
                <a:latin typeface="Arial"/>
                <a:cs typeface="Arial"/>
              </a:rPr>
              <a:t>em,</a:t>
            </a:r>
            <a:r>
              <a:rPr sz="2800" spc="-10" dirty="0">
                <a:latin typeface="Arial"/>
                <a:cs typeface="Arial"/>
              </a:rPr>
              <a:t> i</a:t>
            </a:r>
            <a:r>
              <a:rPr sz="2800" spc="-15" dirty="0">
                <a:latin typeface="Arial"/>
                <a:cs typeface="Arial"/>
              </a:rPr>
              <a:t>n</a:t>
            </a:r>
            <a:r>
              <a:rPr sz="2800" spc="-10" dirty="0">
                <a:latin typeface="Arial"/>
                <a:cs typeface="Arial"/>
              </a:rPr>
              <a:t>st</a:t>
            </a:r>
            <a:r>
              <a:rPr sz="2800" spc="-15" dirty="0">
                <a:latin typeface="Arial"/>
                <a:cs typeface="Arial"/>
              </a:rPr>
              <a:t>e</a:t>
            </a:r>
            <a:r>
              <a:rPr sz="2800" spc="-20" dirty="0">
                <a:latin typeface="Arial"/>
                <a:cs typeface="Arial"/>
              </a:rPr>
              <a:t>ad</a:t>
            </a:r>
            <a:r>
              <a:rPr sz="2800" spc="10" dirty="0">
                <a:latin typeface="Arial"/>
                <a:cs typeface="Arial"/>
              </a:rPr>
              <a:t> </a:t>
            </a:r>
            <a:r>
              <a:rPr sz="2800" spc="-15" dirty="0">
                <a:latin typeface="Arial"/>
                <a:cs typeface="Arial"/>
              </a:rPr>
              <a:t>o</a:t>
            </a:r>
            <a:r>
              <a:rPr sz="2800" spc="-10" dirty="0">
                <a:latin typeface="Arial"/>
                <a:cs typeface="Arial"/>
              </a:rPr>
              <a:t>f</a:t>
            </a:r>
            <a:r>
              <a:rPr sz="2800" spc="-5" dirty="0">
                <a:latin typeface="Arial"/>
                <a:cs typeface="Arial"/>
              </a:rPr>
              <a:t> </a:t>
            </a:r>
            <a:r>
              <a:rPr sz="2800" spc="-15" dirty="0">
                <a:latin typeface="Arial"/>
                <a:cs typeface="Arial"/>
              </a:rPr>
              <a:t>the</a:t>
            </a:r>
            <a:r>
              <a:rPr sz="2800" spc="5" dirty="0">
                <a:latin typeface="Arial"/>
                <a:cs typeface="Arial"/>
              </a:rPr>
              <a:t> </a:t>
            </a:r>
            <a:r>
              <a:rPr sz="2800" spc="-15" dirty="0">
                <a:latin typeface="Arial"/>
                <a:cs typeface="Arial"/>
              </a:rPr>
              <a:t>a</a:t>
            </a:r>
            <a:r>
              <a:rPr sz="2800" spc="-10" dirty="0">
                <a:latin typeface="Arial"/>
                <a:cs typeface="Arial"/>
              </a:rPr>
              <a:t>ct</a:t>
            </a:r>
            <a:r>
              <a:rPr sz="2800" spc="-15" dirty="0">
                <a:latin typeface="Arial"/>
                <a:cs typeface="Arial"/>
              </a:rPr>
              <a:t>ual</a:t>
            </a:r>
            <a:r>
              <a:rPr sz="2800" spc="-5" dirty="0">
                <a:latin typeface="Arial"/>
                <a:cs typeface="Arial"/>
              </a:rPr>
              <a:t> </a:t>
            </a:r>
            <a:r>
              <a:rPr sz="2800" spc="-20" dirty="0">
                <a:latin typeface="Arial"/>
                <a:cs typeface="Arial"/>
              </a:rPr>
              <a:t>wo</a:t>
            </a:r>
            <a:r>
              <a:rPr sz="2800" spc="-5" dirty="0">
                <a:latin typeface="Arial"/>
                <a:cs typeface="Arial"/>
              </a:rPr>
              <a:t>r</a:t>
            </a:r>
            <a:r>
              <a:rPr sz="2800" spc="-20" dirty="0">
                <a:latin typeface="Arial"/>
                <a:cs typeface="Arial"/>
              </a:rPr>
              <a:t>d</a:t>
            </a:r>
            <a:endParaRPr sz="2800" dirty="0">
              <a:latin typeface="Arial"/>
              <a:cs typeface="Arial"/>
            </a:endParaRPr>
          </a:p>
          <a:p>
            <a:pPr marL="756285" lvl="1" indent="-286385">
              <a:lnSpc>
                <a:spcPct val="100000"/>
              </a:lnSpc>
              <a:spcBef>
                <a:spcPts val="590"/>
              </a:spcBef>
              <a:buFont typeface="Arial"/>
              <a:buChar char="–"/>
              <a:tabLst>
                <a:tab pos="756920" algn="l"/>
              </a:tabLst>
            </a:pPr>
            <a:r>
              <a:rPr sz="2400" dirty="0">
                <a:latin typeface="Arial"/>
                <a:cs typeface="Arial"/>
              </a:rPr>
              <a:t>E</a:t>
            </a:r>
            <a:r>
              <a:rPr sz="2400" spc="-20" dirty="0">
                <a:latin typeface="Arial"/>
                <a:cs typeface="Arial"/>
              </a:rPr>
              <a:t>x</a:t>
            </a:r>
            <a:r>
              <a:rPr sz="2400" dirty="0">
                <a:latin typeface="Arial"/>
                <a:cs typeface="Arial"/>
              </a:rPr>
              <a:t>ample:</a:t>
            </a:r>
            <a:r>
              <a:rPr sz="2400" spc="20" dirty="0">
                <a:latin typeface="Arial"/>
                <a:cs typeface="Arial"/>
              </a:rPr>
              <a:t> </a:t>
            </a:r>
            <a:r>
              <a:rPr sz="2400" dirty="0">
                <a:latin typeface="Arial"/>
                <a:cs typeface="Arial"/>
              </a:rPr>
              <a:t>fish,</a:t>
            </a:r>
            <a:r>
              <a:rPr sz="2400" spc="-20" dirty="0">
                <a:latin typeface="Arial"/>
                <a:cs typeface="Arial"/>
              </a:rPr>
              <a:t> </a:t>
            </a:r>
            <a:r>
              <a:rPr sz="2400" dirty="0">
                <a:latin typeface="Arial"/>
                <a:cs typeface="Arial"/>
              </a:rPr>
              <a:t>fishi</a:t>
            </a:r>
            <a:r>
              <a:rPr sz="2400" spc="-10" dirty="0">
                <a:latin typeface="Arial"/>
                <a:cs typeface="Arial"/>
              </a:rPr>
              <a:t>n</a:t>
            </a:r>
            <a:r>
              <a:rPr sz="2400" dirty="0">
                <a:latin typeface="Arial"/>
                <a:cs typeface="Arial"/>
              </a:rPr>
              <a:t>g,</a:t>
            </a:r>
            <a:r>
              <a:rPr sz="2400" spc="15" dirty="0">
                <a:latin typeface="Arial"/>
                <a:cs typeface="Arial"/>
              </a:rPr>
              <a:t> </a:t>
            </a:r>
            <a:r>
              <a:rPr sz="2400" dirty="0">
                <a:latin typeface="Arial"/>
                <a:cs typeface="Arial"/>
              </a:rPr>
              <a:t>fishe</a:t>
            </a:r>
            <a:r>
              <a:rPr sz="2400" spc="-135" dirty="0">
                <a:latin typeface="Arial"/>
                <a:cs typeface="Arial"/>
              </a:rPr>
              <a:t>r</a:t>
            </a:r>
            <a:r>
              <a:rPr sz="2400" dirty="0">
                <a:latin typeface="Arial"/>
                <a:cs typeface="Arial"/>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162810">
              <a:lnSpc>
                <a:spcPct val="100000"/>
              </a:lnSpc>
            </a:pPr>
            <a:r>
              <a:rPr spc="-90" dirty="0"/>
              <a:t>W</a:t>
            </a:r>
            <a:r>
              <a:rPr dirty="0"/>
              <a:t>ord Pairs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16</a:t>
            </a:fld>
            <a:endParaRPr dirty="0"/>
          </a:p>
        </p:txBody>
      </p:sp>
      <p:sp>
        <p:nvSpPr>
          <p:cNvPr id="3" name="object 3"/>
          <p:cNvSpPr txBox="1">
            <a:spLocks noGrp="1"/>
          </p:cNvSpPr>
          <p:nvPr>
            <p:ph type="body" idx="1"/>
          </p:nvPr>
        </p:nvSpPr>
        <p:spPr>
          <a:xfrm>
            <a:off x="152400" y="1698847"/>
            <a:ext cx="8926447" cy="2698175"/>
          </a:xfrm>
          <a:prstGeom prst="rect">
            <a:avLst/>
          </a:prstGeom>
        </p:spPr>
        <p:txBody>
          <a:bodyPr vert="horz" wrap="square" lIns="0" tIns="0" rIns="0" bIns="0" rtlCol="0">
            <a:spAutoFit/>
          </a:bodyPr>
          <a:lstStyle/>
          <a:p>
            <a:pPr marL="355600" indent="-342900">
              <a:lnSpc>
                <a:spcPct val="100000"/>
              </a:lnSpc>
              <a:buFont typeface="Arial"/>
              <a:buChar char="•"/>
              <a:tabLst>
                <a:tab pos="355600" algn="l"/>
              </a:tabLst>
            </a:pPr>
            <a:r>
              <a:rPr dirty="0"/>
              <a:t>Is</a:t>
            </a:r>
            <a:r>
              <a:rPr spc="5" dirty="0"/>
              <a:t>s</a:t>
            </a:r>
            <a:r>
              <a:rPr dirty="0"/>
              <a:t>ues</a:t>
            </a:r>
            <a:r>
              <a:rPr spc="-25" dirty="0"/>
              <a:t> </a:t>
            </a:r>
            <a:r>
              <a:rPr dirty="0"/>
              <a:t>with sing</a:t>
            </a:r>
            <a:r>
              <a:rPr spc="-10" dirty="0"/>
              <a:t>l</a:t>
            </a:r>
            <a:r>
              <a:rPr dirty="0"/>
              <a:t>e</a:t>
            </a:r>
            <a:r>
              <a:rPr spc="-20" dirty="0"/>
              <a:t> </a:t>
            </a:r>
            <a:r>
              <a:rPr dirty="0"/>
              <a:t>word appro</a:t>
            </a:r>
            <a:r>
              <a:rPr spc="-15" dirty="0"/>
              <a:t>a</a:t>
            </a:r>
            <a:r>
              <a:rPr dirty="0"/>
              <a:t>ch</a:t>
            </a:r>
          </a:p>
          <a:p>
            <a:pPr marL="469900">
              <a:lnSpc>
                <a:spcPct val="100000"/>
              </a:lnSpc>
              <a:spcBef>
                <a:spcPts val="685"/>
              </a:spcBef>
            </a:pPr>
            <a:r>
              <a:rPr sz="2800" spc="-20" dirty="0">
                <a:latin typeface="Arial"/>
                <a:cs typeface="Arial"/>
              </a:rPr>
              <a:t>–</a:t>
            </a:r>
            <a:r>
              <a:rPr sz="2800" spc="-80" dirty="0">
                <a:latin typeface="Arial"/>
                <a:cs typeface="Arial"/>
              </a:rPr>
              <a:t> </a:t>
            </a:r>
            <a:r>
              <a:rPr sz="2800" spc="-20" dirty="0"/>
              <a:t>Comb</a:t>
            </a:r>
            <a:r>
              <a:rPr sz="2800" spc="-5" dirty="0"/>
              <a:t>i</a:t>
            </a:r>
            <a:r>
              <a:rPr sz="2800" spc="-20" dirty="0"/>
              <a:t>n</a:t>
            </a:r>
            <a:r>
              <a:rPr sz="2800" spc="-15" dirty="0"/>
              <a:t>a</a:t>
            </a:r>
            <a:r>
              <a:rPr sz="2800" spc="-10" dirty="0"/>
              <a:t>ti</a:t>
            </a:r>
            <a:r>
              <a:rPr sz="2800" spc="-15" dirty="0"/>
              <a:t>o</a:t>
            </a:r>
            <a:r>
              <a:rPr sz="2800" spc="-20" dirty="0"/>
              <a:t>n</a:t>
            </a:r>
            <a:r>
              <a:rPr sz="2800" spc="25" dirty="0"/>
              <a:t> </a:t>
            </a:r>
            <a:r>
              <a:rPr sz="2800" spc="-15" dirty="0"/>
              <a:t>of</a:t>
            </a:r>
            <a:r>
              <a:rPr sz="2800" spc="5" dirty="0"/>
              <a:t> </a:t>
            </a:r>
            <a:r>
              <a:rPr sz="2800" spc="-15" dirty="0"/>
              <a:t>mul</a:t>
            </a:r>
            <a:r>
              <a:rPr sz="2800" spc="-5" dirty="0"/>
              <a:t>t</a:t>
            </a:r>
            <a:r>
              <a:rPr sz="2800" spc="-10" dirty="0"/>
              <a:t>i</a:t>
            </a:r>
            <a:r>
              <a:rPr sz="2800" spc="-15" dirty="0"/>
              <a:t>ple</a:t>
            </a:r>
            <a:r>
              <a:rPr sz="2800" dirty="0"/>
              <a:t> </a:t>
            </a:r>
            <a:r>
              <a:rPr sz="2800" spc="-20" dirty="0"/>
              <a:t>wo</a:t>
            </a:r>
            <a:r>
              <a:rPr sz="2800" spc="-5" dirty="0"/>
              <a:t>r</a:t>
            </a:r>
            <a:r>
              <a:rPr sz="2800" spc="-15" dirty="0"/>
              <a:t>ds</a:t>
            </a:r>
            <a:r>
              <a:rPr sz="2800" spc="15" dirty="0"/>
              <a:t> </a:t>
            </a:r>
            <a:r>
              <a:rPr sz="2800" spc="-20" dirty="0"/>
              <a:t>may</a:t>
            </a:r>
            <a:r>
              <a:rPr sz="2800" spc="5" dirty="0"/>
              <a:t> </a:t>
            </a:r>
            <a:r>
              <a:rPr sz="2800" spc="-20" dirty="0"/>
              <a:t>h</a:t>
            </a:r>
            <a:r>
              <a:rPr sz="2800" spc="-10" dirty="0"/>
              <a:t>a</a:t>
            </a:r>
            <a:r>
              <a:rPr sz="2800" spc="-15" dirty="0"/>
              <a:t>ve</a:t>
            </a:r>
            <a:r>
              <a:rPr sz="2800" spc="5" dirty="0"/>
              <a:t> </a:t>
            </a:r>
            <a:r>
              <a:rPr sz="2800" spc="-20" dirty="0"/>
              <a:t>a</a:t>
            </a:r>
            <a:endParaRPr sz="2800" dirty="0">
              <a:latin typeface="Arial"/>
              <a:cs typeface="Arial"/>
            </a:endParaRPr>
          </a:p>
          <a:p>
            <a:pPr marL="756285">
              <a:lnSpc>
                <a:spcPct val="100000"/>
              </a:lnSpc>
            </a:pPr>
            <a:r>
              <a:rPr sz="2800" spc="-15" dirty="0">
                <a:latin typeface="Arial"/>
                <a:cs typeface="Arial"/>
              </a:rPr>
              <a:t>di</a:t>
            </a:r>
            <a:r>
              <a:rPr sz="2800" spc="-50" dirty="0">
                <a:latin typeface="Arial"/>
                <a:cs typeface="Arial"/>
              </a:rPr>
              <a:t>f</a:t>
            </a:r>
            <a:r>
              <a:rPr sz="2800" spc="-15" dirty="0">
                <a:latin typeface="Arial"/>
                <a:cs typeface="Arial"/>
              </a:rPr>
              <a:t>fe</a:t>
            </a:r>
            <a:r>
              <a:rPr sz="2800" spc="-5" dirty="0">
                <a:latin typeface="Arial"/>
                <a:cs typeface="Arial"/>
              </a:rPr>
              <a:t>r</a:t>
            </a:r>
            <a:r>
              <a:rPr sz="2800" spc="-15" dirty="0">
                <a:latin typeface="Arial"/>
                <a:cs typeface="Arial"/>
              </a:rPr>
              <a:t>ent</a:t>
            </a:r>
            <a:r>
              <a:rPr sz="2800" spc="-5" dirty="0">
                <a:latin typeface="Arial"/>
                <a:cs typeface="Arial"/>
              </a:rPr>
              <a:t> </a:t>
            </a:r>
            <a:r>
              <a:rPr sz="2800" spc="-20" dirty="0">
                <a:latin typeface="Arial"/>
                <a:cs typeface="Arial"/>
              </a:rPr>
              <a:t>mea</a:t>
            </a:r>
            <a:r>
              <a:rPr sz="2800" spc="-15" dirty="0">
                <a:latin typeface="Arial"/>
                <a:cs typeface="Arial"/>
              </a:rPr>
              <a:t>ning</a:t>
            </a:r>
            <a:r>
              <a:rPr lang="en-US" sz="2800" spc="-10" dirty="0"/>
              <a:t>: </a:t>
            </a:r>
            <a:r>
              <a:rPr lang="en-US" sz="2800" spc="-15" dirty="0">
                <a:latin typeface="Arial"/>
                <a:cs typeface="Arial"/>
              </a:rPr>
              <a:t>e.g.</a:t>
            </a:r>
            <a:r>
              <a:rPr sz="2800" spc="-15" dirty="0">
                <a:latin typeface="Arial"/>
                <a:cs typeface="Arial"/>
              </a:rPr>
              <a:t>.</a:t>
            </a:r>
            <a:r>
              <a:rPr sz="2800" spc="-10" dirty="0">
                <a:latin typeface="Arial"/>
                <a:cs typeface="Arial"/>
              </a:rPr>
              <a:t> </a:t>
            </a:r>
            <a:r>
              <a:rPr sz="2800" spc="-15" dirty="0">
                <a:latin typeface="Arial"/>
                <a:cs typeface="Arial"/>
              </a:rPr>
              <a:t>“The</a:t>
            </a:r>
            <a:r>
              <a:rPr sz="2800" spc="15" dirty="0">
                <a:latin typeface="Arial"/>
                <a:cs typeface="Arial"/>
              </a:rPr>
              <a:t> </a:t>
            </a:r>
            <a:r>
              <a:rPr sz="2800" spc="-20" dirty="0">
                <a:latin typeface="Arial"/>
                <a:cs typeface="Arial"/>
              </a:rPr>
              <a:t>Who”</a:t>
            </a:r>
            <a:endParaRPr sz="2800" dirty="0">
              <a:latin typeface="Times New Roman"/>
              <a:cs typeface="Times New Roman"/>
            </a:endParaRPr>
          </a:p>
          <a:p>
            <a:pPr marL="355600" indent="-342900">
              <a:lnSpc>
                <a:spcPct val="100000"/>
              </a:lnSpc>
              <a:spcBef>
                <a:spcPts val="2140"/>
              </a:spcBef>
              <a:buFont typeface="Arial"/>
              <a:buChar char="•"/>
              <a:tabLst>
                <a:tab pos="355600" algn="l"/>
              </a:tabLst>
            </a:pPr>
            <a:r>
              <a:rPr b="1" i="1" spc="-5" dirty="0">
                <a:latin typeface="Arial"/>
                <a:cs typeface="Arial"/>
              </a:rPr>
              <a:t>n</a:t>
            </a:r>
            <a:r>
              <a:rPr b="1" spc="-5" dirty="0">
                <a:latin typeface="Arial"/>
                <a:cs typeface="Arial"/>
              </a:rPr>
              <a:t>-</a:t>
            </a:r>
            <a:r>
              <a:rPr b="1" dirty="0">
                <a:latin typeface="Arial"/>
                <a:cs typeface="Arial"/>
              </a:rPr>
              <a:t>gram</a:t>
            </a:r>
            <a:r>
              <a:rPr b="1" spc="-30" dirty="0">
                <a:latin typeface="Arial"/>
                <a:cs typeface="Arial"/>
              </a:rPr>
              <a:t> </a:t>
            </a:r>
            <a:r>
              <a:rPr dirty="0"/>
              <a:t>is a</a:t>
            </a:r>
            <a:r>
              <a:rPr spc="-15" dirty="0"/>
              <a:t> </a:t>
            </a:r>
            <a:r>
              <a:rPr dirty="0"/>
              <a:t>con</a:t>
            </a:r>
            <a:r>
              <a:rPr spc="-15" dirty="0"/>
              <a:t>t</a:t>
            </a:r>
            <a:r>
              <a:rPr dirty="0"/>
              <a:t>i</a:t>
            </a:r>
            <a:r>
              <a:rPr spc="-10" dirty="0"/>
              <a:t>g</a:t>
            </a:r>
            <a:r>
              <a:rPr dirty="0"/>
              <a:t>u</a:t>
            </a:r>
            <a:r>
              <a:rPr spc="-15" dirty="0"/>
              <a:t>o</a:t>
            </a:r>
            <a:r>
              <a:rPr dirty="0"/>
              <a:t>us</a:t>
            </a:r>
            <a:r>
              <a:rPr spc="-30" dirty="0"/>
              <a:t> </a:t>
            </a:r>
            <a:r>
              <a:rPr dirty="0"/>
              <a:t>seq</a:t>
            </a:r>
            <a:r>
              <a:rPr spc="-20" dirty="0"/>
              <a:t>u</a:t>
            </a:r>
            <a:r>
              <a:rPr dirty="0"/>
              <a:t>e</a:t>
            </a:r>
            <a:r>
              <a:rPr spc="-15" dirty="0"/>
              <a:t>n</a:t>
            </a:r>
            <a:r>
              <a:rPr dirty="0"/>
              <a:t>ce</a:t>
            </a:r>
            <a:r>
              <a:rPr lang="en-US" dirty="0"/>
              <a:t> </a:t>
            </a:r>
            <a:r>
              <a:rPr spc="-5" dirty="0"/>
              <a:t>o</a:t>
            </a:r>
            <a:r>
              <a:rPr dirty="0"/>
              <a:t>f</a:t>
            </a:r>
            <a:r>
              <a:rPr spc="-5" dirty="0"/>
              <a:t> </a:t>
            </a:r>
            <a:r>
              <a:rPr i="1" dirty="0">
                <a:latin typeface="Arial"/>
                <a:cs typeface="Arial"/>
              </a:rPr>
              <a:t>n</a:t>
            </a:r>
            <a:r>
              <a:rPr i="1" spc="-10" dirty="0">
                <a:latin typeface="Arial"/>
                <a:cs typeface="Arial"/>
              </a:rPr>
              <a:t> </a:t>
            </a:r>
            <a:r>
              <a:rPr dirty="0"/>
              <a:t>it</a:t>
            </a:r>
            <a:r>
              <a:rPr spc="-15" dirty="0"/>
              <a:t>e</a:t>
            </a:r>
            <a:r>
              <a:rPr dirty="0"/>
              <a:t>ms</a:t>
            </a:r>
            <a:r>
              <a:rPr spc="-15" dirty="0"/>
              <a:t> </a:t>
            </a:r>
            <a:r>
              <a:rPr dirty="0"/>
              <a:t>from</a:t>
            </a:r>
            <a:r>
              <a:rPr spc="-30" dirty="0"/>
              <a:t> </a:t>
            </a:r>
            <a:r>
              <a:rPr dirty="0"/>
              <a:t>a </a:t>
            </a:r>
            <a:r>
              <a:rPr spc="-15" dirty="0"/>
              <a:t>g</a:t>
            </a:r>
            <a:r>
              <a:rPr dirty="0"/>
              <a:t>iven</a:t>
            </a:r>
            <a:r>
              <a:rPr spc="-5" dirty="0"/>
              <a:t> </a:t>
            </a:r>
            <a:r>
              <a:rPr dirty="0"/>
              <a:t>seq</a:t>
            </a:r>
            <a:r>
              <a:rPr spc="-10" dirty="0"/>
              <a:t>u</a:t>
            </a:r>
            <a:r>
              <a:rPr dirty="0"/>
              <a:t>e</a:t>
            </a:r>
            <a:r>
              <a:rPr spc="-10" dirty="0"/>
              <a:t>n</a:t>
            </a:r>
            <a:r>
              <a:rPr dirty="0"/>
              <a:t>ce</a:t>
            </a:r>
            <a:r>
              <a:rPr spc="-25" dirty="0"/>
              <a:t> </a:t>
            </a:r>
            <a:r>
              <a:rPr dirty="0"/>
              <a:t>of</a:t>
            </a:r>
            <a:r>
              <a:rPr spc="-10" dirty="0"/>
              <a:t> </a:t>
            </a:r>
            <a:r>
              <a:rPr dirty="0"/>
              <a:t>text</a:t>
            </a:r>
            <a:r>
              <a:rPr spc="-20" dirty="0"/>
              <a:t> </a:t>
            </a:r>
            <a:r>
              <a:rPr dirty="0"/>
              <a:t>or speech.</a:t>
            </a:r>
          </a:p>
        </p:txBody>
      </p:sp>
      <p:pic>
        <p:nvPicPr>
          <p:cNvPr id="9218" name="Picture 2" descr="Image result for n-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501850"/>
            <a:ext cx="5486400" cy="22577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970915">
              <a:lnSpc>
                <a:spcPct val="100000"/>
              </a:lnSpc>
            </a:pPr>
            <a:r>
              <a:rPr sz="4000" spc="-480" dirty="0"/>
              <a:t>T</a:t>
            </a:r>
            <a:r>
              <a:rPr sz="4000" spc="-20" dirty="0"/>
              <a:t>er</a:t>
            </a:r>
            <a:r>
              <a:rPr sz="4000" spc="-40" dirty="0"/>
              <a:t>m</a:t>
            </a:r>
            <a:r>
              <a:rPr sz="4000" spc="-25" dirty="0"/>
              <a:t>-Document</a:t>
            </a:r>
            <a:r>
              <a:rPr sz="4000" spc="50" dirty="0"/>
              <a:t> </a:t>
            </a:r>
            <a:r>
              <a:rPr sz="4000" spc="-20" dirty="0"/>
              <a:t>Matrix</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17</a:t>
            </a:fld>
            <a:endParaRPr dirty="0"/>
          </a:p>
        </p:txBody>
      </p:sp>
      <p:sp>
        <p:nvSpPr>
          <p:cNvPr id="3" name="object 3"/>
          <p:cNvSpPr txBox="1"/>
          <p:nvPr/>
        </p:nvSpPr>
        <p:spPr>
          <a:xfrm>
            <a:off x="76201" y="1698847"/>
            <a:ext cx="8915400" cy="4493538"/>
          </a:xfrm>
          <a:prstGeom prst="rect">
            <a:avLst/>
          </a:prstGeom>
        </p:spPr>
        <p:txBody>
          <a:bodyPr vert="horz" wrap="square" lIns="0" tIns="0" rIns="0" bIns="0" rtlCol="0">
            <a:spAutoFit/>
          </a:bodyPr>
          <a:lstStyle/>
          <a:p>
            <a:pPr marL="355600" indent="-342900">
              <a:lnSpc>
                <a:spcPct val="100000"/>
              </a:lnSpc>
              <a:buFont typeface="Arial"/>
              <a:buChar char="•"/>
              <a:tabLst>
                <a:tab pos="356235" algn="l"/>
              </a:tabLst>
            </a:pPr>
            <a:r>
              <a:rPr lang="en-US" sz="2800" dirty="0">
                <a:latin typeface="Arial"/>
                <a:cs typeface="Arial"/>
              </a:rPr>
              <a:t>A simple array, where e</a:t>
            </a:r>
            <a:r>
              <a:rPr sz="2800" dirty="0">
                <a:latin typeface="Arial"/>
                <a:cs typeface="Arial"/>
              </a:rPr>
              <a:t>ach</a:t>
            </a:r>
            <a:r>
              <a:rPr sz="2800" spc="-20" dirty="0">
                <a:latin typeface="Arial"/>
                <a:cs typeface="Arial"/>
              </a:rPr>
              <a:t> </a:t>
            </a:r>
            <a:r>
              <a:rPr sz="2800" u="sng" dirty="0">
                <a:latin typeface="Arial"/>
                <a:cs typeface="Arial"/>
              </a:rPr>
              <a:t>row</a:t>
            </a:r>
            <a:r>
              <a:rPr sz="2800" spc="-15" dirty="0">
                <a:latin typeface="Arial"/>
                <a:cs typeface="Arial"/>
              </a:rPr>
              <a:t> </a:t>
            </a:r>
            <a:r>
              <a:rPr sz="2800" dirty="0">
                <a:latin typeface="Arial"/>
                <a:cs typeface="Arial"/>
              </a:rPr>
              <a:t>d</a:t>
            </a:r>
            <a:r>
              <a:rPr sz="2800" spc="-10" dirty="0">
                <a:latin typeface="Arial"/>
                <a:cs typeface="Arial"/>
              </a:rPr>
              <a:t>e</a:t>
            </a:r>
            <a:r>
              <a:rPr sz="2800" dirty="0">
                <a:latin typeface="Arial"/>
                <a:cs typeface="Arial"/>
              </a:rPr>
              <a:t>s</a:t>
            </a:r>
            <a:r>
              <a:rPr sz="2800" spc="5" dirty="0">
                <a:latin typeface="Arial"/>
                <a:cs typeface="Arial"/>
              </a:rPr>
              <a:t>c</a:t>
            </a:r>
            <a:r>
              <a:rPr sz="2800" dirty="0">
                <a:latin typeface="Arial"/>
                <a:cs typeface="Arial"/>
              </a:rPr>
              <a:t>rib</a:t>
            </a:r>
            <a:r>
              <a:rPr sz="2800" spc="-15" dirty="0">
                <a:latin typeface="Arial"/>
                <a:cs typeface="Arial"/>
              </a:rPr>
              <a:t>e</a:t>
            </a:r>
            <a:r>
              <a:rPr sz="2800" dirty="0">
                <a:latin typeface="Arial"/>
                <a:cs typeface="Arial"/>
              </a:rPr>
              <a:t>s</a:t>
            </a:r>
            <a:r>
              <a:rPr sz="2800" spc="-20" dirty="0">
                <a:latin typeface="Arial"/>
                <a:cs typeface="Arial"/>
              </a:rPr>
              <a:t> </a:t>
            </a:r>
            <a:r>
              <a:rPr sz="2800" dirty="0">
                <a:latin typeface="Arial"/>
                <a:cs typeface="Arial"/>
              </a:rPr>
              <a:t>a </a:t>
            </a:r>
            <a:r>
              <a:rPr sz="2800" spc="-15" dirty="0">
                <a:latin typeface="Arial"/>
                <a:cs typeface="Arial"/>
              </a:rPr>
              <a:t>d</a:t>
            </a:r>
            <a:r>
              <a:rPr sz="2800" dirty="0">
                <a:latin typeface="Arial"/>
                <a:cs typeface="Arial"/>
              </a:rPr>
              <a:t>ocu</a:t>
            </a:r>
            <a:r>
              <a:rPr sz="2800" spc="-10" dirty="0">
                <a:latin typeface="Arial"/>
                <a:cs typeface="Arial"/>
              </a:rPr>
              <a:t>m</a:t>
            </a:r>
            <a:r>
              <a:rPr sz="2800" dirty="0">
                <a:latin typeface="Arial"/>
                <a:cs typeface="Arial"/>
              </a:rPr>
              <a:t>e</a:t>
            </a:r>
            <a:r>
              <a:rPr sz="2800" spc="-10" dirty="0">
                <a:latin typeface="Arial"/>
                <a:cs typeface="Arial"/>
              </a:rPr>
              <a:t>n</a:t>
            </a:r>
            <a:r>
              <a:rPr sz="2800" dirty="0">
                <a:latin typeface="Arial"/>
                <a:cs typeface="Arial"/>
              </a:rPr>
              <a:t>t</a:t>
            </a:r>
            <a:r>
              <a:rPr lang="en-US" sz="2800" dirty="0">
                <a:latin typeface="Arial"/>
                <a:cs typeface="Arial"/>
              </a:rPr>
              <a:t> and each </a:t>
            </a:r>
            <a:r>
              <a:rPr lang="en-US" sz="2800" u="sng" dirty="0">
                <a:latin typeface="Arial"/>
                <a:cs typeface="Arial"/>
              </a:rPr>
              <a:t>column</a:t>
            </a:r>
            <a:r>
              <a:rPr lang="en-US" sz="2800" dirty="0">
                <a:latin typeface="Arial"/>
                <a:cs typeface="Arial"/>
              </a:rPr>
              <a:t> represents a particular word.</a:t>
            </a:r>
          </a:p>
          <a:p>
            <a:pPr marL="355600" indent="-342900">
              <a:lnSpc>
                <a:spcPct val="100000"/>
              </a:lnSpc>
              <a:buFont typeface="Arial"/>
              <a:buChar char="•"/>
              <a:tabLst>
                <a:tab pos="356235" algn="l"/>
              </a:tabLst>
            </a:pPr>
            <a:endParaRPr lang="en-US" sz="2800" dirty="0">
              <a:latin typeface="Arial"/>
              <a:cs typeface="Arial"/>
            </a:endParaRPr>
          </a:p>
          <a:p>
            <a:pPr marL="355600" indent="-342900">
              <a:lnSpc>
                <a:spcPct val="100000"/>
              </a:lnSpc>
              <a:buFont typeface="Arial"/>
              <a:buChar char="•"/>
              <a:tabLst>
                <a:tab pos="356235" algn="l"/>
              </a:tabLst>
            </a:pPr>
            <a:r>
              <a:rPr sz="2800" dirty="0">
                <a:latin typeface="Arial"/>
                <a:cs typeface="Arial"/>
              </a:rPr>
              <a:t>Col</a:t>
            </a:r>
            <a:r>
              <a:rPr sz="2800" spc="-15" dirty="0">
                <a:latin typeface="Arial"/>
                <a:cs typeface="Arial"/>
              </a:rPr>
              <a:t>u</a:t>
            </a:r>
            <a:r>
              <a:rPr sz="2800" dirty="0">
                <a:latin typeface="Arial"/>
                <a:cs typeface="Arial"/>
              </a:rPr>
              <a:t>m</a:t>
            </a:r>
            <a:r>
              <a:rPr sz="2800" spc="-10" dirty="0">
                <a:latin typeface="Arial"/>
                <a:cs typeface="Arial"/>
              </a:rPr>
              <a:t>n</a:t>
            </a:r>
            <a:r>
              <a:rPr sz="2800" dirty="0">
                <a:latin typeface="Arial"/>
                <a:cs typeface="Arial"/>
              </a:rPr>
              <a:t>:</a:t>
            </a:r>
          </a:p>
          <a:p>
            <a:pPr marL="756285" marR="5080" lvl="1" indent="-286385" algn="just">
              <a:lnSpc>
                <a:spcPct val="100000"/>
              </a:lnSpc>
              <a:spcBef>
                <a:spcPts val="605"/>
              </a:spcBef>
              <a:buFont typeface="Arial"/>
              <a:buChar char="–"/>
              <a:tabLst>
                <a:tab pos="756920" algn="l"/>
              </a:tabLst>
            </a:pPr>
            <a:r>
              <a:rPr lang="en-US" sz="2000" spc="-90" dirty="0">
                <a:latin typeface="Arial"/>
                <a:cs typeface="Arial"/>
              </a:rPr>
              <a:t>Occurrence/Presence: </a:t>
            </a:r>
            <a:r>
              <a:rPr sz="2000" spc="-90" dirty="0">
                <a:latin typeface="Arial"/>
                <a:cs typeface="Arial"/>
              </a:rPr>
              <a:t>T</a:t>
            </a:r>
            <a:r>
              <a:rPr sz="2000" dirty="0">
                <a:latin typeface="Arial"/>
                <a:cs typeface="Arial"/>
              </a:rPr>
              <a:t>rue</a:t>
            </a:r>
            <a:r>
              <a:rPr sz="2000" spc="-10" dirty="0">
                <a:latin typeface="Arial"/>
                <a:cs typeface="Arial"/>
              </a:rPr>
              <a:t> </a:t>
            </a:r>
            <a:r>
              <a:rPr sz="2000" dirty="0">
                <a:latin typeface="Arial"/>
                <a:cs typeface="Arial"/>
              </a:rPr>
              <a:t>or </a:t>
            </a:r>
            <a:r>
              <a:rPr sz="2000" spc="5" dirty="0">
                <a:latin typeface="Arial"/>
                <a:cs typeface="Arial"/>
              </a:rPr>
              <a:t>f</a:t>
            </a:r>
            <a:r>
              <a:rPr sz="2000" dirty="0">
                <a:latin typeface="Arial"/>
                <a:cs typeface="Arial"/>
              </a:rPr>
              <a:t>a</a:t>
            </a:r>
            <a:r>
              <a:rPr sz="2000" spc="-10" dirty="0">
                <a:latin typeface="Arial"/>
                <a:cs typeface="Arial"/>
              </a:rPr>
              <a:t>l</a:t>
            </a:r>
            <a:r>
              <a:rPr sz="2000" dirty="0">
                <a:latin typeface="Arial"/>
                <a:cs typeface="Arial"/>
              </a:rPr>
              <a:t>se to</a:t>
            </a:r>
            <a:r>
              <a:rPr sz="2000" spc="-10" dirty="0">
                <a:latin typeface="Arial"/>
                <a:cs typeface="Arial"/>
              </a:rPr>
              <a:t> </a:t>
            </a:r>
            <a:r>
              <a:rPr sz="2000" dirty="0">
                <a:latin typeface="Arial"/>
                <a:cs typeface="Arial"/>
              </a:rPr>
              <a:t>describe w</a:t>
            </a:r>
            <a:r>
              <a:rPr sz="2000" spc="-10" dirty="0">
                <a:latin typeface="Arial"/>
                <a:cs typeface="Arial"/>
              </a:rPr>
              <a:t>h</a:t>
            </a:r>
            <a:r>
              <a:rPr sz="2000" dirty="0">
                <a:latin typeface="Arial"/>
                <a:cs typeface="Arial"/>
              </a:rPr>
              <a:t>ether</a:t>
            </a:r>
            <a:r>
              <a:rPr sz="2000" spc="15" dirty="0">
                <a:latin typeface="Arial"/>
                <a:cs typeface="Arial"/>
              </a:rPr>
              <a:t> </a:t>
            </a:r>
            <a:r>
              <a:rPr sz="2000" dirty="0">
                <a:latin typeface="Arial"/>
                <a:cs typeface="Arial"/>
              </a:rPr>
              <a:t>or </a:t>
            </a:r>
            <a:r>
              <a:rPr sz="2000" spc="-10" dirty="0">
                <a:latin typeface="Arial"/>
                <a:cs typeface="Arial"/>
              </a:rPr>
              <a:t>n</a:t>
            </a:r>
            <a:r>
              <a:rPr sz="2000" dirty="0">
                <a:latin typeface="Arial"/>
                <a:cs typeface="Arial"/>
              </a:rPr>
              <a:t>ot a</a:t>
            </a:r>
            <a:r>
              <a:rPr sz="2000" spc="-10" dirty="0">
                <a:latin typeface="Arial"/>
                <a:cs typeface="Arial"/>
              </a:rPr>
              <a:t> </a:t>
            </a:r>
            <a:r>
              <a:rPr sz="2000" spc="5" dirty="0">
                <a:latin typeface="Arial"/>
                <a:cs typeface="Arial"/>
              </a:rPr>
              <a:t>t</a:t>
            </a:r>
            <a:r>
              <a:rPr sz="2000" dirty="0">
                <a:latin typeface="Arial"/>
                <a:cs typeface="Arial"/>
              </a:rPr>
              <a:t>erm ap</a:t>
            </a:r>
            <a:r>
              <a:rPr sz="2000" spc="-10" dirty="0">
                <a:latin typeface="Arial"/>
                <a:cs typeface="Arial"/>
              </a:rPr>
              <a:t>p</a:t>
            </a:r>
            <a:r>
              <a:rPr sz="2000" dirty="0">
                <a:latin typeface="Arial"/>
                <a:cs typeface="Arial"/>
              </a:rPr>
              <a:t>ears</a:t>
            </a:r>
            <a:r>
              <a:rPr sz="2000" spc="10" dirty="0">
                <a:latin typeface="Arial"/>
                <a:cs typeface="Arial"/>
              </a:rPr>
              <a:t> </a:t>
            </a:r>
            <a:r>
              <a:rPr sz="2000" dirty="0">
                <a:latin typeface="Arial"/>
                <a:cs typeface="Arial"/>
              </a:rPr>
              <a:t>in</a:t>
            </a:r>
            <a:r>
              <a:rPr sz="2000" spc="5" dirty="0">
                <a:latin typeface="Arial"/>
                <a:cs typeface="Arial"/>
              </a:rPr>
              <a:t> </a:t>
            </a:r>
            <a:r>
              <a:rPr sz="2000" dirty="0">
                <a:latin typeface="Arial"/>
                <a:cs typeface="Arial"/>
              </a:rPr>
              <a:t>the </a:t>
            </a:r>
            <a:r>
              <a:rPr sz="2000" spc="-10" dirty="0">
                <a:latin typeface="Arial"/>
                <a:cs typeface="Arial"/>
              </a:rPr>
              <a:t>d</a:t>
            </a:r>
            <a:r>
              <a:rPr sz="2000" dirty="0">
                <a:latin typeface="Arial"/>
                <a:cs typeface="Arial"/>
              </a:rPr>
              <a:t>ocument</a:t>
            </a:r>
            <a:r>
              <a:rPr lang="en-US" sz="2000" dirty="0">
                <a:latin typeface="Arial"/>
                <a:cs typeface="Arial"/>
              </a:rPr>
              <a:t>. </a:t>
            </a:r>
            <a:endParaRPr sz="2000" dirty="0">
              <a:latin typeface="Arial"/>
              <a:cs typeface="Arial"/>
            </a:endParaRPr>
          </a:p>
          <a:p>
            <a:pPr marL="756285" lvl="1" indent="-286385" algn="just">
              <a:lnSpc>
                <a:spcPct val="100000"/>
              </a:lnSpc>
              <a:spcBef>
                <a:spcPts val="575"/>
              </a:spcBef>
              <a:buFont typeface="Arial"/>
              <a:buChar char="–"/>
              <a:tabLst>
                <a:tab pos="756920" algn="l"/>
              </a:tabLst>
            </a:pPr>
            <a:r>
              <a:rPr sz="2000" b="1" spc="-185" dirty="0">
                <a:latin typeface="Arial"/>
                <a:cs typeface="Arial"/>
              </a:rPr>
              <a:t>T</a:t>
            </a:r>
            <a:r>
              <a:rPr sz="2000" b="1" dirty="0">
                <a:latin typeface="Arial"/>
                <a:cs typeface="Arial"/>
              </a:rPr>
              <a:t>erm freq</a:t>
            </a:r>
            <a:r>
              <a:rPr sz="2000" b="1" spc="-10" dirty="0">
                <a:latin typeface="Arial"/>
                <a:cs typeface="Arial"/>
              </a:rPr>
              <a:t>u</a:t>
            </a:r>
            <a:r>
              <a:rPr sz="2000" b="1" dirty="0">
                <a:latin typeface="Arial"/>
                <a:cs typeface="Arial"/>
              </a:rPr>
              <a:t>en</a:t>
            </a:r>
            <a:r>
              <a:rPr sz="2000" b="1" spc="-10" dirty="0">
                <a:latin typeface="Arial"/>
                <a:cs typeface="Arial"/>
              </a:rPr>
              <a:t>c</a:t>
            </a:r>
            <a:r>
              <a:rPr sz="2000" b="1" spc="-30" dirty="0">
                <a:latin typeface="Arial"/>
                <a:cs typeface="Arial"/>
              </a:rPr>
              <a:t>y</a:t>
            </a:r>
            <a:r>
              <a:rPr lang="en-US" sz="2000" b="1" spc="-30" dirty="0">
                <a:latin typeface="Arial"/>
                <a:cs typeface="Arial"/>
              </a:rPr>
              <a:t> (TF)</a:t>
            </a:r>
            <a:r>
              <a:rPr sz="2000" b="1" dirty="0">
                <a:latin typeface="Arial"/>
                <a:cs typeface="Arial"/>
              </a:rPr>
              <a:t>:</a:t>
            </a:r>
            <a:r>
              <a:rPr sz="2000" b="1" spc="40" dirty="0">
                <a:latin typeface="Arial"/>
                <a:cs typeface="Arial"/>
              </a:rPr>
              <a:t> </a:t>
            </a:r>
            <a:r>
              <a:rPr sz="2000" dirty="0">
                <a:latin typeface="Arial"/>
                <a:cs typeface="Arial"/>
              </a:rPr>
              <a:t>N</a:t>
            </a:r>
            <a:r>
              <a:rPr sz="2000" spc="-10" dirty="0">
                <a:latin typeface="Arial"/>
                <a:cs typeface="Arial"/>
              </a:rPr>
              <a:t>u</a:t>
            </a:r>
            <a:r>
              <a:rPr sz="2000" dirty="0">
                <a:latin typeface="Arial"/>
                <a:cs typeface="Arial"/>
              </a:rPr>
              <a:t>mber</a:t>
            </a:r>
            <a:r>
              <a:rPr sz="2000" spc="15" dirty="0">
                <a:latin typeface="Arial"/>
                <a:cs typeface="Arial"/>
              </a:rPr>
              <a:t> </a:t>
            </a:r>
            <a:r>
              <a:rPr sz="2000" dirty="0">
                <a:latin typeface="Arial"/>
                <a:cs typeface="Arial"/>
              </a:rPr>
              <a:t>of </a:t>
            </a:r>
            <a:r>
              <a:rPr sz="2000" spc="-10" dirty="0">
                <a:latin typeface="Arial"/>
                <a:cs typeface="Arial"/>
              </a:rPr>
              <a:t>o</a:t>
            </a:r>
            <a:r>
              <a:rPr sz="2000" dirty="0">
                <a:latin typeface="Arial"/>
                <a:cs typeface="Arial"/>
              </a:rPr>
              <a:t>ccurrenc</a:t>
            </a:r>
            <a:r>
              <a:rPr sz="2000" spc="-10" dirty="0">
                <a:latin typeface="Arial"/>
                <a:cs typeface="Arial"/>
              </a:rPr>
              <a:t>e</a:t>
            </a:r>
            <a:r>
              <a:rPr sz="2000" dirty="0">
                <a:latin typeface="Arial"/>
                <a:cs typeface="Arial"/>
              </a:rPr>
              <a:t>s</a:t>
            </a:r>
          </a:p>
          <a:p>
            <a:pPr marL="756285" marR="138430" lvl="1" indent="-286385" algn="just">
              <a:lnSpc>
                <a:spcPct val="100000"/>
              </a:lnSpc>
              <a:spcBef>
                <a:spcPts val="575"/>
              </a:spcBef>
              <a:buFont typeface="Arial"/>
              <a:buChar char="–"/>
              <a:tabLst>
                <a:tab pos="756920" algn="l"/>
              </a:tabLst>
            </a:pPr>
            <a:r>
              <a:rPr sz="2000" b="1" dirty="0">
                <a:latin typeface="Arial"/>
                <a:cs typeface="Arial"/>
              </a:rPr>
              <a:t>Inverse doc</a:t>
            </a:r>
            <a:r>
              <a:rPr sz="2000" b="1" spc="-10" dirty="0">
                <a:latin typeface="Arial"/>
                <a:cs typeface="Arial"/>
              </a:rPr>
              <a:t>u</a:t>
            </a:r>
            <a:r>
              <a:rPr sz="2000" b="1" dirty="0">
                <a:latin typeface="Arial"/>
                <a:cs typeface="Arial"/>
              </a:rPr>
              <a:t>ment freq</a:t>
            </a:r>
            <a:r>
              <a:rPr sz="2000" b="1" spc="-10" dirty="0">
                <a:latin typeface="Arial"/>
                <a:cs typeface="Arial"/>
              </a:rPr>
              <a:t>u</a:t>
            </a:r>
            <a:r>
              <a:rPr sz="2000" b="1" dirty="0">
                <a:latin typeface="Arial"/>
                <a:cs typeface="Arial"/>
              </a:rPr>
              <a:t>en</a:t>
            </a:r>
            <a:r>
              <a:rPr sz="2000" b="1" spc="-10" dirty="0">
                <a:latin typeface="Arial"/>
                <a:cs typeface="Arial"/>
              </a:rPr>
              <a:t>c</a:t>
            </a:r>
            <a:r>
              <a:rPr sz="2000" b="1" spc="-20" dirty="0">
                <a:latin typeface="Arial"/>
                <a:cs typeface="Arial"/>
              </a:rPr>
              <a:t>y</a:t>
            </a:r>
            <a:r>
              <a:rPr lang="en-US" sz="2000" b="1" spc="-20" dirty="0">
                <a:latin typeface="Arial"/>
                <a:cs typeface="Arial"/>
              </a:rPr>
              <a:t> (IDF)</a:t>
            </a:r>
            <a:r>
              <a:rPr sz="2000" dirty="0">
                <a:latin typeface="Arial"/>
                <a:cs typeface="Arial"/>
              </a:rPr>
              <a:t>:=</a:t>
            </a:r>
            <a:r>
              <a:rPr sz="2000" spc="15" dirty="0">
                <a:latin typeface="Arial"/>
                <a:cs typeface="Arial"/>
              </a:rPr>
              <a:t> </a:t>
            </a:r>
            <a:r>
              <a:rPr sz="2000" dirty="0">
                <a:latin typeface="Arial"/>
                <a:cs typeface="Arial"/>
              </a:rPr>
              <a:t>1/number of doc</a:t>
            </a:r>
            <a:r>
              <a:rPr sz="2000" spc="-10" dirty="0">
                <a:latin typeface="Arial"/>
                <a:cs typeface="Arial"/>
              </a:rPr>
              <a:t>u</a:t>
            </a:r>
            <a:r>
              <a:rPr sz="2000" dirty="0">
                <a:latin typeface="Arial"/>
                <a:cs typeface="Arial"/>
              </a:rPr>
              <a:t>ments</a:t>
            </a:r>
            <a:r>
              <a:rPr sz="2000" spc="5" dirty="0">
                <a:latin typeface="Arial"/>
                <a:cs typeface="Arial"/>
              </a:rPr>
              <a:t> </a:t>
            </a:r>
            <a:r>
              <a:rPr sz="2000" dirty="0">
                <a:latin typeface="Arial"/>
                <a:cs typeface="Arial"/>
              </a:rPr>
              <a:t>conta</a:t>
            </a:r>
            <a:r>
              <a:rPr sz="2000" spc="-10" dirty="0">
                <a:latin typeface="Arial"/>
                <a:cs typeface="Arial"/>
              </a:rPr>
              <a:t>i</a:t>
            </a:r>
            <a:r>
              <a:rPr sz="2000" dirty="0">
                <a:latin typeface="Arial"/>
                <a:cs typeface="Arial"/>
              </a:rPr>
              <a:t>n</a:t>
            </a:r>
            <a:r>
              <a:rPr sz="2000" spc="-10" dirty="0">
                <a:latin typeface="Arial"/>
                <a:cs typeface="Arial"/>
              </a:rPr>
              <a:t>i</a:t>
            </a:r>
            <a:r>
              <a:rPr sz="2000" dirty="0">
                <a:latin typeface="Arial"/>
                <a:cs typeface="Arial"/>
              </a:rPr>
              <a:t>ng</a:t>
            </a:r>
            <a:r>
              <a:rPr sz="2000" spc="30" dirty="0">
                <a:latin typeface="Arial"/>
                <a:cs typeface="Arial"/>
              </a:rPr>
              <a:t> </a:t>
            </a:r>
            <a:r>
              <a:rPr sz="2000" dirty="0">
                <a:latin typeface="Arial"/>
                <a:cs typeface="Arial"/>
              </a:rPr>
              <a:t>the term</a:t>
            </a:r>
            <a:r>
              <a:rPr lang="en-US" sz="2000" dirty="0">
                <a:latin typeface="Arial"/>
                <a:cs typeface="Arial"/>
              </a:rPr>
              <a:t>; words in many (few) docs have low (high) IDF values, describing the term importance </a:t>
            </a:r>
            <a:endParaRPr sz="2000" dirty="0">
              <a:latin typeface="Arial"/>
              <a:cs typeface="Arial"/>
            </a:endParaRPr>
          </a:p>
          <a:p>
            <a:pPr marL="756285" marR="120650" lvl="1" indent="-286385" algn="just">
              <a:lnSpc>
                <a:spcPct val="100000"/>
              </a:lnSpc>
              <a:spcBef>
                <a:spcPts val="575"/>
              </a:spcBef>
              <a:buFont typeface="Arial"/>
              <a:buChar char="–"/>
              <a:tabLst>
                <a:tab pos="756920" algn="l"/>
              </a:tabLst>
            </a:pPr>
            <a:r>
              <a:rPr sz="2000" b="1" spc="-5" dirty="0">
                <a:latin typeface="Arial"/>
                <a:cs typeface="Arial"/>
              </a:rPr>
              <a:t>TF</a:t>
            </a:r>
            <a:r>
              <a:rPr sz="2000" b="1" dirty="0">
                <a:latin typeface="Arial"/>
                <a:cs typeface="Arial"/>
              </a:rPr>
              <a:t>-IDF:</a:t>
            </a:r>
            <a:r>
              <a:rPr sz="2000" b="1" spc="-20" dirty="0">
                <a:latin typeface="Arial"/>
                <a:cs typeface="Arial"/>
              </a:rPr>
              <a:t> </a:t>
            </a:r>
            <a:r>
              <a:rPr sz="2000" b="1" spc="-185" dirty="0">
                <a:latin typeface="Arial"/>
                <a:cs typeface="Arial"/>
              </a:rPr>
              <a:t>T</a:t>
            </a:r>
            <a:r>
              <a:rPr sz="2000" b="1" dirty="0">
                <a:latin typeface="Arial"/>
                <a:cs typeface="Arial"/>
              </a:rPr>
              <a:t>erm freq</a:t>
            </a:r>
            <a:r>
              <a:rPr sz="2000" b="1" spc="-10" dirty="0">
                <a:latin typeface="Arial"/>
                <a:cs typeface="Arial"/>
              </a:rPr>
              <a:t>u</a:t>
            </a:r>
            <a:r>
              <a:rPr sz="2000" b="1" dirty="0">
                <a:latin typeface="Arial"/>
                <a:cs typeface="Arial"/>
              </a:rPr>
              <a:t>en</a:t>
            </a:r>
            <a:r>
              <a:rPr sz="2000" b="1" spc="-10" dirty="0">
                <a:latin typeface="Arial"/>
                <a:cs typeface="Arial"/>
              </a:rPr>
              <a:t>c</a:t>
            </a:r>
            <a:r>
              <a:rPr sz="2000" b="1" spc="-30" dirty="0">
                <a:latin typeface="Arial"/>
                <a:cs typeface="Arial"/>
              </a:rPr>
              <a:t>y</a:t>
            </a:r>
            <a:r>
              <a:rPr sz="2000" b="1" dirty="0">
                <a:latin typeface="Arial"/>
                <a:cs typeface="Arial"/>
              </a:rPr>
              <a:t>*Inverse</a:t>
            </a:r>
            <a:r>
              <a:rPr sz="2000" b="1" spc="45" dirty="0">
                <a:latin typeface="Arial"/>
                <a:cs typeface="Arial"/>
              </a:rPr>
              <a:t> </a:t>
            </a:r>
            <a:r>
              <a:rPr sz="2000" b="1" dirty="0">
                <a:latin typeface="Arial"/>
                <a:cs typeface="Arial"/>
              </a:rPr>
              <a:t>doc</a:t>
            </a:r>
            <a:r>
              <a:rPr sz="2000" b="1" spc="-10" dirty="0">
                <a:latin typeface="Arial"/>
                <a:cs typeface="Arial"/>
              </a:rPr>
              <a:t>u</a:t>
            </a:r>
            <a:r>
              <a:rPr sz="2000" b="1" dirty="0">
                <a:latin typeface="Arial"/>
                <a:cs typeface="Arial"/>
              </a:rPr>
              <a:t>ment freq</a:t>
            </a:r>
            <a:r>
              <a:rPr sz="2000" b="1" spc="-10" dirty="0">
                <a:latin typeface="Arial"/>
                <a:cs typeface="Arial"/>
              </a:rPr>
              <a:t>u</a:t>
            </a:r>
            <a:r>
              <a:rPr sz="2000" b="1" dirty="0">
                <a:latin typeface="Arial"/>
                <a:cs typeface="Arial"/>
              </a:rPr>
              <a:t>en</a:t>
            </a:r>
            <a:r>
              <a:rPr sz="2000" b="1" spc="-10" dirty="0">
                <a:latin typeface="Arial"/>
                <a:cs typeface="Arial"/>
              </a:rPr>
              <a:t>c</a:t>
            </a:r>
            <a:r>
              <a:rPr sz="2000" b="1" dirty="0">
                <a:latin typeface="Arial"/>
                <a:cs typeface="Arial"/>
              </a:rPr>
              <a:t>y</a:t>
            </a:r>
            <a:r>
              <a:rPr lang="en-US" sz="2000" dirty="0">
                <a:latin typeface="Arial"/>
                <a:cs typeface="Arial"/>
              </a:rPr>
              <a:t>; used to adjust for the fact that some words appear more frequently in general.</a:t>
            </a:r>
            <a:endParaRPr sz="2000" dirty="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713105">
              <a:lnSpc>
                <a:spcPct val="100000"/>
              </a:lnSpc>
            </a:pPr>
            <a:r>
              <a:rPr spc="-495" dirty="0"/>
              <a:t>T</a:t>
            </a:r>
            <a:r>
              <a:rPr dirty="0"/>
              <a:t>erm</a:t>
            </a:r>
            <a:r>
              <a:rPr spc="-5" dirty="0"/>
              <a:t>-</a:t>
            </a:r>
            <a:r>
              <a:rPr dirty="0"/>
              <a:t>Document</a:t>
            </a:r>
            <a:r>
              <a:rPr spc="-20" dirty="0"/>
              <a:t> </a:t>
            </a:r>
            <a:r>
              <a:rPr dirty="0"/>
              <a:t>Matrix</a:t>
            </a:r>
          </a:p>
        </p:txBody>
      </p:sp>
      <p:sp>
        <p:nvSpPr>
          <p:cNvPr id="3" name="object 3"/>
          <p:cNvSpPr/>
          <p:nvPr/>
        </p:nvSpPr>
        <p:spPr>
          <a:xfrm>
            <a:off x="381000" y="1600200"/>
            <a:ext cx="8382000" cy="43434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18</a:t>
            </a:fld>
            <a:endParaRPr dirty="0"/>
          </a:p>
        </p:txBody>
      </p:sp>
      <p:sp>
        <p:nvSpPr>
          <p:cNvPr id="5" name="Rectangle 4"/>
          <p:cNvSpPr/>
          <p:nvPr/>
        </p:nvSpPr>
        <p:spPr>
          <a:xfrm>
            <a:off x="2362200" y="5943600"/>
            <a:ext cx="3962400" cy="307777"/>
          </a:xfrm>
          <a:prstGeom prst="rect">
            <a:avLst/>
          </a:prstGeom>
        </p:spPr>
        <p:txBody>
          <a:bodyPr wrap="square">
            <a:spAutoFit/>
          </a:bodyPr>
          <a:lstStyle/>
          <a:p>
            <a:pPr marL="12700" lvl="0" algn="ctr">
              <a:tabLst>
                <a:tab pos="355600" algn="l"/>
              </a:tabLst>
              <a:defRPr/>
            </a:pPr>
            <a:r>
              <a:rPr lang="en-US" sz="1400" spc="-20" dirty="0" err="1">
                <a:solidFill>
                  <a:prstClr val="black"/>
                </a:solidFill>
                <a:latin typeface="Arial"/>
                <a:cs typeface="Arial"/>
              </a:rPr>
              <a:t>L</a:t>
            </a:r>
            <a:r>
              <a:rPr lang="en-US" sz="1400" spc="-5" dirty="0" err="1">
                <a:solidFill>
                  <a:prstClr val="black"/>
                </a:solidFill>
                <a:latin typeface="Arial"/>
                <a:cs typeface="Arial"/>
              </a:rPr>
              <a:t>i</a:t>
            </a:r>
            <a:r>
              <a:rPr lang="en-US" sz="1400" spc="-20" dirty="0" err="1">
                <a:solidFill>
                  <a:prstClr val="black"/>
                </a:solidFill>
                <a:latin typeface="Arial"/>
                <a:cs typeface="Arial"/>
              </a:rPr>
              <a:t>n</a:t>
            </a:r>
            <a:r>
              <a:rPr lang="en-US" sz="1400" spc="-10" dirty="0" err="1">
                <a:solidFill>
                  <a:prstClr val="black"/>
                </a:solidFill>
                <a:latin typeface="Arial"/>
                <a:cs typeface="Arial"/>
              </a:rPr>
              <a:t>o</a:t>
            </a:r>
            <a:r>
              <a:rPr lang="en-US" sz="1400" spc="-55" dirty="0" err="1">
                <a:solidFill>
                  <a:prstClr val="black"/>
                </a:solidFill>
                <a:latin typeface="Arial"/>
                <a:cs typeface="Arial"/>
              </a:rPr>
              <a:t>f</a:t>
            </a:r>
            <a:r>
              <a:rPr lang="en-US" sz="1400" spc="-10" dirty="0" err="1">
                <a:solidFill>
                  <a:prstClr val="black"/>
                </a:solidFill>
                <a:latin typeface="Arial"/>
                <a:cs typeface="Arial"/>
              </a:rPr>
              <a:t>f</a:t>
            </a:r>
            <a:r>
              <a:rPr lang="en-US" sz="1400" dirty="0">
                <a:solidFill>
                  <a:prstClr val="black"/>
                </a:solidFill>
                <a:latin typeface="Arial"/>
                <a:cs typeface="Arial"/>
              </a:rPr>
              <a:t> </a:t>
            </a:r>
            <a:r>
              <a:rPr lang="en-US" sz="1400" spc="-20" dirty="0">
                <a:solidFill>
                  <a:prstClr val="black"/>
                </a:solidFill>
                <a:latin typeface="Arial"/>
                <a:cs typeface="Arial"/>
              </a:rPr>
              <a:t>a</a:t>
            </a:r>
            <a:r>
              <a:rPr lang="en-US" sz="1400" spc="-15" dirty="0">
                <a:solidFill>
                  <a:prstClr val="black"/>
                </a:solidFill>
                <a:latin typeface="Arial"/>
                <a:cs typeface="Arial"/>
              </a:rPr>
              <a:t>n</a:t>
            </a:r>
            <a:r>
              <a:rPr lang="en-US" sz="1400" spc="-20" dirty="0">
                <a:solidFill>
                  <a:prstClr val="black"/>
                </a:solidFill>
                <a:latin typeface="Arial"/>
                <a:cs typeface="Arial"/>
              </a:rPr>
              <a:t>d</a:t>
            </a:r>
            <a:r>
              <a:rPr lang="en-US" sz="1400" spc="-5" dirty="0">
                <a:solidFill>
                  <a:prstClr val="black"/>
                </a:solidFill>
                <a:latin typeface="Arial"/>
                <a:cs typeface="Arial"/>
              </a:rPr>
              <a:t> </a:t>
            </a:r>
            <a:r>
              <a:rPr lang="en-US" sz="1400" spc="-20" dirty="0">
                <a:solidFill>
                  <a:prstClr val="black"/>
                </a:solidFill>
                <a:latin typeface="Arial"/>
                <a:cs typeface="Arial"/>
              </a:rPr>
              <a:t>B</a:t>
            </a:r>
            <a:r>
              <a:rPr lang="en-US" sz="1400" spc="-15" dirty="0">
                <a:solidFill>
                  <a:prstClr val="black"/>
                </a:solidFill>
                <a:latin typeface="Arial"/>
                <a:cs typeface="Arial"/>
              </a:rPr>
              <a:t>e</a:t>
            </a:r>
            <a:r>
              <a:rPr lang="en-US" sz="1400" spc="-10" dirty="0">
                <a:solidFill>
                  <a:prstClr val="black"/>
                </a:solidFill>
                <a:latin typeface="Arial"/>
                <a:cs typeface="Arial"/>
              </a:rPr>
              <a:t>r</a:t>
            </a:r>
            <a:r>
              <a:rPr lang="en-US" sz="1400" spc="-5" dirty="0">
                <a:solidFill>
                  <a:prstClr val="black"/>
                </a:solidFill>
                <a:latin typeface="Arial"/>
                <a:cs typeface="Arial"/>
              </a:rPr>
              <a:t>r</a:t>
            </a:r>
            <a:r>
              <a:rPr lang="en-US" sz="1400" spc="-15" dirty="0">
                <a:solidFill>
                  <a:prstClr val="black"/>
                </a:solidFill>
                <a:latin typeface="Arial"/>
                <a:cs typeface="Arial"/>
              </a:rPr>
              <a:t>y</a:t>
            </a:r>
            <a:r>
              <a:rPr lang="en-US" sz="1400" dirty="0">
                <a:solidFill>
                  <a:prstClr val="black"/>
                </a:solidFill>
                <a:latin typeface="Arial"/>
                <a:cs typeface="Arial"/>
              </a:rPr>
              <a:t> </a:t>
            </a:r>
            <a:r>
              <a:rPr lang="en-US" sz="1400" spc="-20" dirty="0">
                <a:solidFill>
                  <a:prstClr val="black"/>
                </a:solidFill>
                <a:latin typeface="Arial"/>
                <a:cs typeface="Arial"/>
              </a:rPr>
              <a:t>Boo</a:t>
            </a:r>
            <a:r>
              <a:rPr lang="en-US" sz="1400" spc="-10" dirty="0">
                <a:solidFill>
                  <a:prstClr val="black"/>
                </a:solidFill>
                <a:latin typeface="Arial"/>
                <a:cs typeface="Arial"/>
              </a:rPr>
              <a:t>k, </a:t>
            </a:r>
            <a:r>
              <a:rPr lang="en-US" sz="1400" spc="-20" dirty="0">
                <a:solidFill>
                  <a:prstClr val="black"/>
                </a:solidFill>
                <a:latin typeface="Arial"/>
                <a:cs typeface="Arial"/>
              </a:rPr>
              <a:t>Ch</a:t>
            </a:r>
            <a:r>
              <a:rPr lang="en-US" sz="1400" spc="-10" dirty="0">
                <a:solidFill>
                  <a:prstClr val="black"/>
                </a:solidFill>
                <a:latin typeface="Arial"/>
                <a:cs typeface="Arial"/>
              </a:rPr>
              <a:t>a</a:t>
            </a:r>
            <a:r>
              <a:rPr lang="en-US" sz="1400" spc="-20" dirty="0">
                <a:solidFill>
                  <a:prstClr val="black"/>
                </a:solidFill>
                <a:latin typeface="Arial"/>
                <a:cs typeface="Arial"/>
              </a:rPr>
              <a:t>p</a:t>
            </a:r>
            <a:r>
              <a:rPr lang="en-US" sz="1400" spc="-5" dirty="0">
                <a:solidFill>
                  <a:prstClr val="black"/>
                </a:solidFill>
                <a:latin typeface="Arial"/>
                <a:cs typeface="Arial"/>
              </a:rPr>
              <a:t>t</a:t>
            </a:r>
            <a:r>
              <a:rPr lang="en-US" sz="1400" spc="-15" dirty="0">
                <a:solidFill>
                  <a:prstClr val="black"/>
                </a:solidFill>
                <a:latin typeface="Arial"/>
                <a:cs typeface="Arial"/>
              </a:rPr>
              <a:t>er</a:t>
            </a:r>
            <a:r>
              <a:rPr lang="en-US" sz="1400" spc="20" dirty="0">
                <a:solidFill>
                  <a:prstClr val="black"/>
                </a:solidFill>
                <a:latin typeface="Arial"/>
                <a:cs typeface="Arial"/>
              </a:rPr>
              <a:t> </a:t>
            </a:r>
            <a:r>
              <a:rPr lang="en-US" sz="1400" spc="-20" dirty="0">
                <a:solidFill>
                  <a:prstClr val="black"/>
                </a:solidFill>
                <a:latin typeface="Arial"/>
                <a:cs typeface="Arial"/>
              </a:rPr>
              <a:t>21</a:t>
            </a:r>
            <a:r>
              <a:rPr lang="en-US" sz="1400" spc="-10" dirty="0">
                <a:solidFill>
                  <a:prstClr val="black"/>
                </a:solidFill>
                <a:latin typeface="Arial"/>
                <a:cs typeface="Arial"/>
              </a:rPr>
              <a:t>, p.797.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176655">
              <a:lnSpc>
                <a:spcPct val="100000"/>
              </a:lnSpc>
            </a:pPr>
            <a:r>
              <a:rPr dirty="0"/>
              <a:t>Senti</a:t>
            </a:r>
            <a:r>
              <a:rPr spc="10" dirty="0"/>
              <a:t>m</a:t>
            </a:r>
            <a:r>
              <a:rPr dirty="0"/>
              <a:t>ent</a:t>
            </a:r>
            <a:r>
              <a:rPr spc="-254" dirty="0"/>
              <a:t> </a:t>
            </a:r>
            <a:r>
              <a:rPr dirty="0"/>
              <a:t>Anal</a:t>
            </a:r>
            <a:r>
              <a:rPr spc="10" dirty="0"/>
              <a:t>y</a:t>
            </a:r>
            <a:r>
              <a:rPr dirty="0"/>
              <a:t>sis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19</a:t>
            </a:fld>
            <a:endParaRPr dirty="0"/>
          </a:p>
        </p:txBody>
      </p:sp>
      <p:sp>
        <p:nvSpPr>
          <p:cNvPr id="3" name="object 3"/>
          <p:cNvSpPr txBox="1"/>
          <p:nvPr/>
        </p:nvSpPr>
        <p:spPr>
          <a:xfrm>
            <a:off x="228599" y="1698847"/>
            <a:ext cx="8763002" cy="3416320"/>
          </a:xfrm>
          <a:prstGeom prst="rect">
            <a:avLst/>
          </a:prstGeom>
        </p:spPr>
        <p:txBody>
          <a:bodyPr vert="horz" wrap="square" lIns="0" tIns="0" rIns="0" bIns="0" rtlCol="0">
            <a:spAutoFit/>
          </a:bodyPr>
          <a:lstStyle/>
          <a:p>
            <a:pPr marL="355600" marR="538480" indent="-342900" algn="just">
              <a:lnSpc>
                <a:spcPct val="100000"/>
              </a:lnSpc>
              <a:buFont typeface="Arial"/>
              <a:buChar char="•"/>
              <a:tabLst>
                <a:tab pos="355600" algn="l"/>
              </a:tabLst>
            </a:pPr>
            <a:r>
              <a:rPr sz="2400" dirty="0">
                <a:latin typeface="Arial"/>
                <a:cs typeface="Arial"/>
              </a:rPr>
              <a:t>Auto</a:t>
            </a:r>
            <a:r>
              <a:rPr sz="2400" spc="-10" dirty="0">
                <a:latin typeface="Arial"/>
                <a:cs typeface="Arial"/>
              </a:rPr>
              <a:t>m</a:t>
            </a:r>
            <a:r>
              <a:rPr sz="2400" dirty="0">
                <a:latin typeface="Arial"/>
                <a:cs typeface="Arial"/>
              </a:rPr>
              <a:t>atical</a:t>
            </a:r>
            <a:r>
              <a:rPr sz="2400" spc="-10" dirty="0">
                <a:latin typeface="Arial"/>
                <a:cs typeface="Arial"/>
              </a:rPr>
              <a:t>l</a:t>
            </a:r>
            <a:r>
              <a:rPr sz="2400" dirty="0">
                <a:latin typeface="Arial"/>
                <a:cs typeface="Arial"/>
              </a:rPr>
              <a:t>y extract</a:t>
            </a:r>
            <a:r>
              <a:rPr sz="2400" spc="-25" dirty="0">
                <a:latin typeface="Arial"/>
                <a:cs typeface="Arial"/>
              </a:rPr>
              <a:t> </a:t>
            </a:r>
            <a:r>
              <a:rPr sz="2400" dirty="0">
                <a:latin typeface="Arial"/>
                <a:cs typeface="Arial"/>
              </a:rPr>
              <a:t>inf</a:t>
            </a:r>
            <a:r>
              <a:rPr sz="2400" spc="-15" dirty="0">
                <a:latin typeface="Arial"/>
                <a:cs typeface="Arial"/>
              </a:rPr>
              <a:t>o</a:t>
            </a:r>
            <a:r>
              <a:rPr sz="2400" dirty="0">
                <a:latin typeface="Arial"/>
                <a:cs typeface="Arial"/>
              </a:rPr>
              <a:t>rmati</a:t>
            </a:r>
            <a:r>
              <a:rPr sz="2400" spc="-10" dirty="0">
                <a:latin typeface="Arial"/>
                <a:cs typeface="Arial"/>
              </a:rPr>
              <a:t>o</a:t>
            </a:r>
            <a:r>
              <a:rPr sz="2400" dirty="0">
                <a:latin typeface="Arial"/>
                <a:cs typeface="Arial"/>
              </a:rPr>
              <a:t>n a</a:t>
            </a:r>
            <a:r>
              <a:rPr sz="2400" spc="-15" dirty="0">
                <a:latin typeface="Arial"/>
                <a:cs typeface="Arial"/>
              </a:rPr>
              <a:t>b</a:t>
            </a:r>
            <a:r>
              <a:rPr sz="2400" dirty="0">
                <a:latin typeface="Arial"/>
                <a:cs typeface="Arial"/>
              </a:rPr>
              <a:t>out how</a:t>
            </a:r>
            <a:r>
              <a:rPr sz="2400" spc="-15" dirty="0">
                <a:latin typeface="Arial"/>
                <a:cs typeface="Arial"/>
              </a:rPr>
              <a:t> </a:t>
            </a:r>
            <a:r>
              <a:rPr sz="2400" dirty="0">
                <a:latin typeface="Arial"/>
                <a:cs typeface="Arial"/>
              </a:rPr>
              <a:t>peo</a:t>
            </a:r>
            <a:r>
              <a:rPr sz="2400" spc="-15" dirty="0">
                <a:latin typeface="Arial"/>
                <a:cs typeface="Arial"/>
              </a:rPr>
              <a:t>p</a:t>
            </a:r>
            <a:r>
              <a:rPr sz="2400" dirty="0">
                <a:latin typeface="Arial"/>
                <a:cs typeface="Arial"/>
              </a:rPr>
              <a:t>le </a:t>
            </a:r>
            <a:r>
              <a:rPr sz="2400" spc="-15" dirty="0">
                <a:latin typeface="Arial"/>
                <a:cs typeface="Arial"/>
              </a:rPr>
              <a:t>f</a:t>
            </a:r>
            <a:r>
              <a:rPr sz="2400" dirty="0">
                <a:latin typeface="Arial"/>
                <a:cs typeface="Arial"/>
              </a:rPr>
              <a:t>eel</a:t>
            </a:r>
            <a:r>
              <a:rPr lang="en-US" sz="2400" dirty="0">
                <a:latin typeface="Arial"/>
                <a:cs typeface="Arial"/>
              </a:rPr>
              <a:t>  </a:t>
            </a:r>
            <a:r>
              <a:rPr sz="2400" dirty="0">
                <a:latin typeface="Arial"/>
                <a:cs typeface="Arial"/>
              </a:rPr>
              <a:t>abo</a:t>
            </a:r>
            <a:r>
              <a:rPr sz="2400" spc="-15" dirty="0">
                <a:latin typeface="Arial"/>
                <a:cs typeface="Arial"/>
              </a:rPr>
              <a:t>u</a:t>
            </a:r>
            <a:r>
              <a:rPr sz="2400" dirty="0">
                <a:latin typeface="Arial"/>
                <a:cs typeface="Arial"/>
              </a:rPr>
              <a:t>t</a:t>
            </a:r>
            <a:r>
              <a:rPr sz="2400" spc="-40" dirty="0">
                <a:latin typeface="Arial"/>
                <a:cs typeface="Arial"/>
              </a:rPr>
              <a:t> </a:t>
            </a:r>
            <a:r>
              <a:rPr sz="2400" dirty="0">
                <a:latin typeface="Arial"/>
                <a:cs typeface="Arial"/>
              </a:rPr>
              <a:t>som</a:t>
            </a:r>
            <a:r>
              <a:rPr sz="2400" spc="-10" dirty="0">
                <a:latin typeface="Arial"/>
                <a:cs typeface="Arial"/>
              </a:rPr>
              <a:t>e</a:t>
            </a:r>
            <a:r>
              <a:rPr sz="2400" dirty="0">
                <a:latin typeface="Arial"/>
                <a:cs typeface="Arial"/>
              </a:rPr>
              <a:t>th</a:t>
            </a:r>
            <a:r>
              <a:rPr sz="2400" spc="-15" dirty="0">
                <a:latin typeface="Arial"/>
                <a:cs typeface="Arial"/>
              </a:rPr>
              <a:t>i</a:t>
            </a:r>
            <a:r>
              <a:rPr sz="2400" dirty="0">
                <a:latin typeface="Arial"/>
                <a:cs typeface="Arial"/>
              </a:rPr>
              <a:t>ng</a:t>
            </a:r>
            <a:r>
              <a:rPr sz="2400" spc="-25" dirty="0">
                <a:latin typeface="Arial"/>
                <a:cs typeface="Arial"/>
              </a:rPr>
              <a:t> </a:t>
            </a:r>
            <a:r>
              <a:rPr sz="2400" dirty="0">
                <a:latin typeface="Arial"/>
                <a:cs typeface="Arial"/>
              </a:rPr>
              <a:t>-</a:t>
            </a:r>
            <a:r>
              <a:rPr sz="2400" spc="-5" dirty="0">
                <a:latin typeface="Arial"/>
                <a:cs typeface="Arial"/>
              </a:rPr>
              <a:t> </a:t>
            </a:r>
            <a:r>
              <a:rPr sz="2400" dirty="0">
                <a:latin typeface="Arial"/>
                <a:cs typeface="Arial"/>
              </a:rPr>
              <a:t>a bra</a:t>
            </a:r>
            <a:r>
              <a:rPr sz="2400" spc="-10" dirty="0">
                <a:latin typeface="Arial"/>
                <a:cs typeface="Arial"/>
              </a:rPr>
              <a:t>n</a:t>
            </a:r>
            <a:r>
              <a:rPr sz="2400" dirty="0">
                <a:latin typeface="Arial"/>
                <a:cs typeface="Arial"/>
              </a:rPr>
              <a:t>d,</a:t>
            </a:r>
            <a:r>
              <a:rPr sz="2400" spc="-25" dirty="0">
                <a:latin typeface="Arial"/>
                <a:cs typeface="Arial"/>
              </a:rPr>
              <a:t> </a:t>
            </a:r>
            <a:r>
              <a:rPr sz="2400" dirty="0">
                <a:latin typeface="Arial"/>
                <a:cs typeface="Arial"/>
              </a:rPr>
              <a:t>a </a:t>
            </a:r>
            <a:r>
              <a:rPr sz="2400" spc="-15" dirty="0">
                <a:latin typeface="Arial"/>
                <a:cs typeface="Arial"/>
              </a:rPr>
              <a:t>p</a:t>
            </a:r>
            <a:r>
              <a:rPr sz="2400" dirty="0">
                <a:latin typeface="Arial"/>
                <a:cs typeface="Arial"/>
              </a:rPr>
              <a:t>rod</a:t>
            </a:r>
            <a:r>
              <a:rPr sz="2400" spc="-10" dirty="0">
                <a:latin typeface="Arial"/>
                <a:cs typeface="Arial"/>
              </a:rPr>
              <a:t>u</a:t>
            </a:r>
            <a:r>
              <a:rPr sz="2400" dirty="0">
                <a:latin typeface="Arial"/>
                <a:cs typeface="Arial"/>
              </a:rPr>
              <a:t>ct,</a:t>
            </a:r>
            <a:r>
              <a:rPr sz="2400" spc="-25" dirty="0">
                <a:latin typeface="Arial"/>
                <a:cs typeface="Arial"/>
              </a:rPr>
              <a:t> </a:t>
            </a:r>
            <a:r>
              <a:rPr sz="2400" dirty="0">
                <a:latin typeface="Arial"/>
                <a:cs typeface="Arial"/>
              </a:rPr>
              <a:t>a stock…</a:t>
            </a:r>
          </a:p>
          <a:p>
            <a:pPr marL="355600" indent="-342900" algn="just">
              <a:lnSpc>
                <a:spcPct val="100000"/>
              </a:lnSpc>
              <a:spcBef>
                <a:spcPts val="770"/>
              </a:spcBef>
              <a:buFont typeface="Arial"/>
              <a:buChar char="•"/>
              <a:tabLst>
                <a:tab pos="355600" algn="l"/>
              </a:tabLst>
            </a:pPr>
            <a:r>
              <a:rPr sz="2400" dirty="0">
                <a:latin typeface="Arial"/>
                <a:cs typeface="Arial"/>
              </a:rPr>
              <a:t>U</a:t>
            </a:r>
            <a:r>
              <a:rPr sz="2400" spc="5" dirty="0">
                <a:latin typeface="Arial"/>
                <a:cs typeface="Arial"/>
              </a:rPr>
              <a:t>s</a:t>
            </a:r>
            <a:r>
              <a:rPr sz="2400" dirty="0">
                <a:latin typeface="Arial"/>
                <a:cs typeface="Arial"/>
              </a:rPr>
              <a:t>e</a:t>
            </a:r>
            <a:r>
              <a:rPr sz="2400" spc="-20" dirty="0">
                <a:latin typeface="Arial"/>
                <a:cs typeface="Arial"/>
              </a:rPr>
              <a:t> </a:t>
            </a:r>
            <a:r>
              <a:rPr sz="2400" dirty="0">
                <a:latin typeface="Arial"/>
                <a:cs typeface="Arial"/>
              </a:rPr>
              <a:t>of “Ps</a:t>
            </a:r>
            <a:r>
              <a:rPr sz="2400" spc="5" dirty="0">
                <a:latin typeface="Arial"/>
                <a:cs typeface="Arial"/>
              </a:rPr>
              <a:t>y</a:t>
            </a:r>
            <a:r>
              <a:rPr sz="2400" dirty="0">
                <a:latin typeface="Arial"/>
                <a:cs typeface="Arial"/>
              </a:rPr>
              <a:t>ch</a:t>
            </a:r>
            <a:r>
              <a:rPr sz="2400" spc="-15" dirty="0">
                <a:latin typeface="Arial"/>
                <a:cs typeface="Arial"/>
              </a:rPr>
              <a:t>o</a:t>
            </a:r>
            <a:r>
              <a:rPr sz="2400" dirty="0">
                <a:latin typeface="Arial"/>
                <a:cs typeface="Arial"/>
              </a:rPr>
              <a:t>-So</a:t>
            </a:r>
            <a:r>
              <a:rPr sz="2400" spc="-15" dirty="0">
                <a:latin typeface="Arial"/>
                <a:cs typeface="Arial"/>
              </a:rPr>
              <a:t>c</a:t>
            </a:r>
            <a:r>
              <a:rPr sz="2400" dirty="0">
                <a:latin typeface="Arial"/>
                <a:cs typeface="Arial"/>
              </a:rPr>
              <a:t>ia</a:t>
            </a:r>
            <a:r>
              <a:rPr sz="2400" spc="-15" dirty="0">
                <a:latin typeface="Arial"/>
                <a:cs typeface="Arial"/>
              </a:rPr>
              <a:t>l</a:t>
            </a:r>
            <a:r>
              <a:rPr sz="2400" dirty="0">
                <a:latin typeface="Arial"/>
                <a:cs typeface="Arial"/>
              </a:rPr>
              <a:t>”</a:t>
            </a:r>
            <a:r>
              <a:rPr sz="2400" spc="-40" dirty="0">
                <a:latin typeface="Arial"/>
                <a:cs typeface="Arial"/>
              </a:rPr>
              <a:t> </a:t>
            </a:r>
            <a:r>
              <a:rPr sz="2400" dirty="0">
                <a:latin typeface="Arial"/>
                <a:cs typeface="Arial"/>
              </a:rPr>
              <a:t>Dictio</a:t>
            </a:r>
            <a:r>
              <a:rPr sz="2400" spc="-15" dirty="0">
                <a:latin typeface="Arial"/>
                <a:cs typeface="Arial"/>
              </a:rPr>
              <a:t>n</a:t>
            </a:r>
            <a:r>
              <a:rPr sz="2400" dirty="0">
                <a:latin typeface="Arial"/>
                <a:cs typeface="Arial"/>
              </a:rPr>
              <a:t>ary</a:t>
            </a:r>
          </a:p>
          <a:p>
            <a:pPr marL="756285" lvl="1" indent="-286385" algn="just">
              <a:lnSpc>
                <a:spcPct val="100000"/>
              </a:lnSpc>
              <a:spcBef>
                <a:spcPts val="685"/>
              </a:spcBef>
              <a:buFont typeface="Arial"/>
              <a:buChar char="–"/>
              <a:tabLst>
                <a:tab pos="756920" algn="l"/>
              </a:tabLst>
            </a:pPr>
            <a:r>
              <a:rPr sz="2000" spc="-15" dirty="0">
                <a:latin typeface="Arial"/>
                <a:cs typeface="Arial"/>
              </a:rPr>
              <a:t>Assig</a:t>
            </a:r>
            <a:r>
              <a:rPr sz="2000" spc="-20" dirty="0">
                <a:latin typeface="Arial"/>
                <a:cs typeface="Arial"/>
              </a:rPr>
              <a:t>n</a:t>
            </a:r>
            <a:r>
              <a:rPr sz="2000" spc="-5" dirty="0">
                <a:latin typeface="Arial"/>
                <a:cs typeface="Arial"/>
              </a:rPr>
              <a:t> </a:t>
            </a:r>
            <a:r>
              <a:rPr sz="2000" spc="-20" dirty="0">
                <a:latin typeface="Arial"/>
                <a:cs typeface="Arial"/>
              </a:rPr>
              <a:t>a</a:t>
            </a:r>
            <a:r>
              <a:rPr sz="2000" spc="-5" dirty="0">
                <a:latin typeface="Arial"/>
                <a:cs typeface="Arial"/>
              </a:rPr>
              <a:t> </a:t>
            </a:r>
            <a:r>
              <a:rPr sz="2000" spc="-15" dirty="0">
                <a:latin typeface="Arial"/>
                <a:cs typeface="Arial"/>
              </a:rPr>
              <a:t>sent</a:t>
            </a:r>
            <a:r>
              <a:rPr sz="2000" spc="-5" dirty="0">
                <a:latin typeface="Arial"/>
                <a:cs typeface="Arial"/>
              </a:rPr>
              <a:t>i</a:t>
            </a:r>
            <a:r>
              <a:rPr sz="2000" spc="-20" dirty="0">
                <a:latin typeface="Arial"/>
                <a:cs typeface="Arial"/>
              </a:rPr>
              <a:t>ment</a:t>
            </a:r>
            <a:r>
              <a:rPr sz="2000" spc="15" dirty="0">
                <a:latin typeface="Arial"/>
                <a:cs typeface="Arial"/>
              </a:rPr>
              <a:t> </a:t>
            </a:r>
            <a:r>
              <a:rPr sz="2000" spc="-15" dirty="0">
                <a:latin typeface="Arial"/>
                <a:cs typeface="Arial"/>
              </a:rPr>
              <a:t>label</a:t>
            </a:r>
            <a:r>
              <a:rPr sz="2000" spc="5" dirty="0">
                <a:latin typeface="Arial"/>
                <a:cs typeface="Arial"/>
              </a:rPr>
              <a:t> </a:t>
            </a:r>
            <a:r>
              <a:rPr sz="2000" spc="-15" dirty="0">
                <a:latin typeface="Arial"/>
                <a:cs typeface="Arial"/>
              </a:rPr>
              <a:t>to</a:t>
            </a:r>
            <a:r>
              <a:rPr sz="2000" spc="-5" dirty="0">
                <a:latin typeface="Arial"/>
                <a:cs typeface="Arial"/>
              </a:rPr>
              <a:t> </a:t>
            </a:r>
            <a:r>
              <a:rPr sz="2000" spc="-20" dirty="0">
                <a:latin typeface="Arial"/>
                <a:cs typeface="Arial"/>
              </a:rPr>
              <a:t>ea</a:t>
            </a:r>
            <a:r>
              <a:rPr sz="2000" spc="-10" dirty="0">
                <a:latin typeface="Arial"/>
                <a:cs typeface="Arial"/>
              </a:rPr>
              <a:t>c</a:t>
            </a:r>
            <a:r>
              <a:rPr sz="2000" spc="-20" dirty="0">
                <a:latin typeface="Arial"/>
                <a:cs typeface="Arial"/>
              </a:rPr>
              <a:t>h</a:t>
            </a:r>
            <a:r>
              <a:rPr sz="2000" spc="-5" dirty="0">
                <a:latin typeface="Arial"/>
                <a:cs typeface="Arial"/>
              </a:rPr>
              <a:t> </a:t>
            </a:r>
            <a:r>
              <a:rPr sz="2000" spc="-20" dirty="0">
                <a:latin typeface="Arial"/>
                <a:cs typeface="Arial"/>
              </a:rPr>
              <a:t>wo</a:t>
            </a:r>
            <a:r>
              <a:rPr sz="2000" spc="-5" dirty="0">
                <a:latin typeface="Arial"/>
                <a:cs typeface="Arial"/>
              </a:rPr>
              <a:t>r</a:t>
            </a:r>
            <a:r>
              <a:rPr sz="2000" spc="-20" dirty="0">
                <a:latin typeface="Arial"/>
                <a:cs typeface="Arial"/>
              </a:rPr>
              <a:t>d</a:t>
            </a:r>
            <a:endParaRPr sz="2000" dirty="0">
              <a:latin typeface="Arial"/>
              <a:cs typeface="Arial"/>
            </a:endParaRPr>
          </a:p>
          <a:p>
            <a:pPr marL="756285" marR="629920" lvl="1" indent="-286385" algn="just">
              <a:lnSpc>
                <a:spcPct val="100000"/>
              </a:lnSpc>
              <a:spcBef>
                <a:spcPts val="675"/>
              </a:spcBef>
              <a:buFont typeface="Arial"/>
              <a:buChar char="–"/>
              <a:tabLst>
                <a:tab pos="756920" algn="l"/>
              </a:tabLst>
            </a:pPr>
            <a:r>
              <a:rPr sz="2000" spc="-20" dirty="0">
                <a:latin typeface="Arial"/>
                <a:cs typeface="Arial"/>
              </a:rPr>
              <a:t>The</a:t>
            </a:r>
            <a:r>
              <a:rPr sz="2000" spc="15" dirty="0">
                <a:latin typeface="Arial"/>
                <a:cs typeface="Arial"/>
              </a:rPr>
              <a:t> </a:t>
            </a:r>
            <a:r>
              <a:rPr sz="2000" spc="-15" dirty="0">
                <a:latin typeface="Arial"/>
                <a:cs typeface="Arial"/>
              </a:rPr>
              <a:t>sent</a:t>
            </a:r>
            <a:r>
              <a:rPr sz="2000" spc="-5" dirty="0">
                <a:latin typeface="Arial"/>
                <a:cs typeface="Arial"/>
              </a:rPr>
              <a:t>i</a:t>
            </a:r>
            <a:r>
              <a:rPr sz="2000" spc="-20" dirty="0">
                <a:latin typeface="Arial"/>
                <a:cs typeface="Arial"/>
              </a:rPr>
              <a:t>me</a:t>
            </a:r>
            <a:r>
              <a:rPr sz="2000" spc="-15" dirty="0">
                <a:latin typeface="Arial"/>
                <a:cs typeface="Arial"/>
              </a:rPr>
              <a:t>n</a:t>
            </a:r>
            <a:r>
              <a:rPr sz="2000" spc="-10" dirty="0">
                <a:latin typeface="Arial"/>
                <a:cs typeface="Arial"/>
              </a:rPr>
              <a:t>t</a:t>
            </a:r>
            <a:r>
              <a:rPr sz="2000" spc="-5" dirty="0">
                <a:latin typeface="Arial"/>
                <a:cs typeface="Arial"/>
              </a:rPr>
              <a:t> </a:t>
            </a:r>
            <a:r>
              <a:rPr sz="2000" spc="-15" dirty="0">
                <a:latin typeface="Arial"/>
                <a:cs typeface="Arial"/>
              </a:rPr>
              <a:t>o</a:t>
            </a:r>
            <a:r>
              <a:rPr sz="2000" spc="-10" dirty="0">
                <a:latin typeface="Arial"/>
                <a:cs typeface="Arial"/>
              </a:rPr>
              <a:t>f</a:t>
            </a:r>
            <a:r>
              <a:rPr sz="2000" spc="-5" dirty="0">
                <a:latin typeface="Arial"/>
                <a:cs typeface="Arial"/>
              </a:rPr>
              <a:t> </a:t>
            </a:r>
            <a:r>
              <a:rPr sz="2000" spc="-20" dirty="0">
                <a:latin typeface="Arial"/>
                <a:cs typeface="Arial"/>
              </a:rPr>
              <a:t>a</a:t>
            </a:r>
            <a:r>
              <a:rPr sz="2000" spc="-5" dirty="0">
                <a:latin typeface="Arial"/>
                <a:cs typeface="Arial"/>
              </a:rPr>
              <a:t> </a:t>
            </a:r>
            <a:r>
              <a:rPr sz="2000" spc="-15" dirty="0">
                <a:latin typeface="Arial"/>
                <a:cs typeface="Arial"/>
              </a:rPr>
              <a:t>s</a:t>
            </a:r>
            <a:r>
              <a:rPr sz="2000" spc="-10" dirty="0">
                <a:latin typeface="Arial"/>
                <a:cs typeface="Arial"/>
              </a:rPr>
              <a:t>e</a:t>
            </a:r>
            <a:r>
              <a:rPr sz="2000" spc="-15" dirty="0">
                <a:latin typeface="Arial"/>
                <a:cs typeface="Arial"/>
              </a:rPr>
              <a:t>nt</a:t>
            </a:r>
            <a:r>
              <a:rPr sz="2000" spc="-10" dirty="0">
                <a:latin typeface="Arial"/>
                <a:cs typeface="Arial"/>
              </a:rPr>
              <a:t>e</a:t>
            </a:r>
            <a:r>
              <a:rPr sz="2000" spc="-20" dirty="0">
                <a:latin typeface="Arial"/>
                <a:cs typeface="Arial"/>
              </a:rPr>
              <a:t>n</a:t>
            </a:r>
            <a:r>
              <a:rPr sz="2000" spc="-10" dirty="0">
                <a:latin typeface="Arial"/>
                <a:cs typeface="Arial"/>
              </a:rPr>
              <a:t>c</a:t>
            </a:r>
            <a:r>
              <a:rPr sz="2000" spc="-15" dirty="0">
                <a:latin typeface="Arial"/>
                <a:cs typeface="Arial"/>
              </a:rPr>
              <a:t>e/</a:t>
            </a:r>
            <a:r>
              <a:rPr sz="2000" spc="-10" dirty="0">
                <a:latin typeface="Arial"/>
                <a:cs typeface="Arial"/>
              </a:rPr>
              <a:t>d</a:t>
            </a:r>
            <a:r>
              <a:rPr sz="2000" spc="-20" dirty="0">
                <a:latin typeface="Arial"/>
                <a:cs typeface="Arial"/>
              </a:rPr>
              <a:t>o</a:t>
            </a:r>
            <a:r>
              <a:rPr sz="2000" spc="-10" dirty="0">
                <a:latin typeface="Arial"/>
                <a:cs typeface="Arial"/>
              </a:rPr>
              <a:t>c</a:t>
            </a:r>
            <a:r>
              <a:rPr sz="2000" spc="-20" dirty="0">
                <a:latin typeface="Arial"/>
                <a:cs typeface="Arial"/>
              </a:rPr>
              <a:t>um</a:t>
            </a:r>
            <a:r>
              <a:rPr sz="2000" spc="-15" dirty="0">
                <a:latin typeface="Arial"/>
                <a:cs typeface="Arial"/>
              </a:rPr>
              <a:t>ent</a:t>
            </a:r>
            <a:r>
              <a:rPr sz="2000" spc="5" dirty="0">
                <a:latin typeface="Arial"/>
                <a:cs typeface="Arial"/>
              </a:rPr>
              <a:t> </a:t>
            </a:r>
            <a:r>
              <a:rPr sz="2000" spc="-15" dirty="0">
                <a:latin typeface="Arial"/>
                <a:cs typeface="Arial"/>
              </a:rPr>
              <a:t>is base</a:t>
            </a:r>
            <a:r>
              <a:rPr sz="2000" spc="-20" dirty="0">
                <a:latin typeface="Arial"/>
                <a:cs typeface="Arial"/>
              </a:rPr>
              <a:t>d</a:t>
            </a:r>
            <a:r>
              <a:rPr sz="2000" spc="-5" dirty="0">
                <a:latin typeface="Arial"/>
                <a:cs typeface="Arial"/>
              </a:rPr>
              <a:t> </a:t>
            </a:r>
            <a:r>
              <a:rPr sz="2000" spc="-10" dirty="0">
                <a:latin typeface="Arial"/>
                <a:cs typeface="Arial"/>
              </a:rPr>
              <a:t>o</a:t>
            </a:r>
            <a:r>
              <a:rPr sz="2000" spc="-20" dirty="0">
                <a:latin typeface="Arial"/>
                <a:cs typeface="Arial"/>
              </a:rPr>
              <a:t>n</a:t>
            </a:r>
            <a:r>
              <a:rPr sz="2000" spc="-5" dirty="0">
                <a:latin typeface="Arial"/>
                <a:cs typeface="Arial"/>
              </a:rPr>
              <a:t> t</a:t>
            </a:r>
            <a:r>
              <a:rPr sz="2000" spc="-20" dirty="0">
                <a:latin typeface="Arial"/>
                <a:cs typeface="Arial"/>
              </a:rPr>
              <a:t>he</a:t>
            </a:r>
            <a:r>
              <a:rPr sz="2000" spc="5" dirty="0">
                <a:latin typeface="Arial"/>
                <a:cs typeface="Arial"/>
              </a:rPr>
              <a:t> </a:t>
            </a:r>
            <a:r>
              <a:rPr sz="2000" spc="-10" dirty="0">
                <a:latin typeface="Arial"/>
                <a:cs typeface="Arial"/>
              </a:rPr>
              <a:t>s</a:t>
            </a:r>
            <a:r>
              <a:rPr sz="2000" spc="-20" dirty="0">
                <a:latin typeface="Arial"/>
                <a:cs typeface="Arial"/>
              </a:rPr>
              <a:t>e</a:t>
            </a:r>
            <a:r>
              <a:rPr sz="2000" spc="-15" dirty="0">
                <a:latin typeface="Arial"/>
                <a:cs typeface="Arial"/>
              </a:rPr>
              <a:t>ntiment</a:t>
            </a:r>
            <a:r>
              <a:rPr lang="en-US" sz="2000" spc="5" dirty="0">
                <a:latin typeface="Arial"/>
                <a:cs typeface="Arial"/>
              </a:rPr>
              <a:t> </a:t>
            </a:r>
            <a:r>
              <a:rPr sz="2000" spc="-10" dirty="0">
                <a:latin typeface="Arial"/>
                <a:cs typeface="Arial"/>
              </a:rPr>
              <a:t>l</a:t>
            </a:r>
            <a:r>
              <a:rPr sz="2000" spc="-15" dirty="0">
                <a:latin typeface="Arial"/>
                <a:cs typeface="Arial"/>
              </a:rPr>
              <a:t>a</a:t>
            </a:r>
            <a:r>
              <a:rPr sz="2000" spc="-20" dirty="0">
                <a:latin typeface="Arial"/>
                <a:cs typeface="Arial"/>
              </a:rPr>
              <a:t>b</a:t>
            </a:r>
            <a:r>
              <a:rPr sz="2000" spc="-15" dirty="0">
                <a:latin typeface="Arial"/>
                <a:cs typeface="Arial"/>
              </a:rPr>
              <a:t>e</a:t>
            </a:r>
            <a:r>
              <a:rPr sz="2000" spc="-10" dirty="0">
                <a:latin typeface="Arial"/>
                <a:cs typeface="Arial"/>
              </a:rPr>
              <a:t>l</a:t>
            </a:r>
            <a:r>
              <a:rPr sz="2000" spc="-5" dirty="0">
                <a:latin typeface="Arial"/>
                <a:cs typeface="Arial"/>
              </a:rPr>
              <a:t> </a:t>
            </a:r>
            <a:r>
              <a:rPr sz="2000" spc="-15" dirty="0">
                <a:latin typeface="Arial"/>
                <a:cs typeface="Arial"/>
              </a:rPr>
              <a:t>o</a:t>
            </a:r>
            <a:r>
              <a:rPr sz="2000" spc="-10" dirty="0">
                <a:latin typeface="Arial"/>
                <a:cs typeface="Arial"/>
              </a:rPr>
              <a:t>f</a:t>
            </a:r>
            <a:r>
              <a:rPr sz="2000" spc="-5" dirty="0">
                <a:latin typeface="Arial"/>
                <a:cs typeface="Arial"/>
              </a:rPr>
              <a:t> </a:t>
            </a:r>
            <a:r>
              <a:rPr sz="2000" spc="-20" dirty="0">
                <a:latin typeface="Arial"/>
                <a:cs typeface="Arial"/>
              </a:rPr>
              <a:t>wo</a:t>
            </a:r>
            <a:r>
              <a:rPr sz="2000" dirty="0">
                <a:latin typeface="Arial"/>
                <a:cs typeface="Arial"/>
              </a:rPr>
              <a:t>r</a:t>
            </a:r>
            <a:r>
              <a:rPr sz="2000" spc="-20" dirty="0">
                <a:latin typeface="Arial"/>
                <a:cs typeface="Arial"/>
              </a:rPr>
              <a:t>d</a:t>
            </a:r>
            <a:r>
              <a:rPr sz="2000" spc="-10" dirty="0">
                <a:latin typeface="Arial"/>
                <a:cs typeface="Arial"/>
              </a:rPr>
              <a:t>s.</a:t>
            </a:r>
            <a:endParaRPr sz="2000" dirty="0">
              <a:latin typeface="Arial"/>
              <a:cs typeface="Arial"/>
            </a:endParaRPr>
          </a:p>
          <a:p>
            <a:pPr marL="756285" marR="5080" lvl="1" indent="-286385" algn="just">
              <a:lnSpc>
                <a:spcPct val="100000"/>
              </a:lnSpc>
              <a:spcBef>
                <a:spcPts val="670"/>
              </a:spcBef>
              <a:buFont typeface="Arial"/>
              <a:buChar char="–"/>
              <a:tabLst>
                <a:tab pos="756920" algn="l"/>
              </a:tabLst>
            </a:pPr>
            <a:r>
              <a:rPr sz="2000" spc="-15" dirty="0">
                <a:latin typeface="Arial"/>
                <a:cs typeface="Arial"/>
              </a:rPr>
              <a:t>Simplest</a:t>
            </a:r>
            <a:r>
              <a:rPr sz="2000" dirty="0">
                <a:latin typeface="Arial"/>
                <a:cs typeface="Arial"/>
              </a:rPr>
              <a:t> </a:t>
            </a:r>
            <a:r>
              <a:rPr sz="2000" spc="-20" dirty="0">
                <a:latin typeface="Arial"/>
                <a:cs typeface="Arial"/>
              </a:rPr>
              <a:t>a</a:t>
            </a:r>
            <a:r>
              <a:rPr sz="2000" spc="-10" dirty="0">
                <a:latin typeface="Arial"/>
                <a:cs typeface="Arial"/>
              </a:rPr>
              <a:t>p</a:t>
            </a:r>
            <a:r>
              <a:rPr sz="2000" spc="-20" dirty="0">
                <a:latin typeface="Arial"/>
                <a:cs typeface="Arial"/>
              </a:rPr>
              <a:t>p</a:t>
            </a:r>
            <a:r>
              <a:rPr sz="2000" spc="-5" dirty="0">
                <a:latin typeface="Arial"/>
                <a:cs typeface="Arial"/>
              </a:rPr>
              <a:t>r</a:t>
            </a:r>
            <a:r>
              <a:rPr sz="2000" spc="-20" dirty="0">
                <a:latin typeface="Arial"/>
                <a:cs typeface="Arial"/>
              </a:rPr>
              <a:t>o</a:t>
            </a:r>
            <a:r>
              <a:rPr sz="2000" spc="-15" dirty="0">
                <a:latin typeface="Arial"/>
                <a:cs typeface="Arial"/>
              </a:rPr>
              <a:t>ach</a:t>
            </a:r>
            <a:r>
              <a:rPr sz="2000" spc="-10" dirty="0">
                <a:latin typeface="Arial"/>
                <a:cs typeface="Arial"/>
              </a:rPr>
              <a:t>:</a:t>
            </a:r>
            <a:r>
              <a:rPr sz="2000" spc="10" dirty="0">
                <a:latin typeface="Arial"/>
                <a:cs typeface="Arial"/>
              </a:rPr>
              <a:t> </a:t>
            </a:r>
            <a:r>
              <a:rPr sz="2000" spc="-15" dirty="0">
                <a:latin typeface="Arial"/>
                <a:cs typeface="Arial"/>
              </a:rPr>
              <a:t>s</a:t>
            </a:r>
            <a:r>
              <a:rPr sz="2000" spc="-10" dirty="0">
                <a:latin typeface="Arial"/>
                <a:cs typeface="Arial"/>
              </a:rPr>
              <a:t>c</a:t>
            </a:r>
            <a:r>
              <a:rPr sz="2000" spc="-20" dirty="0">
                <a:latin typeface="Arial"/>
                <a:cs typeface="Arial"/>
              </a:rPr>
              <a:t>o</a:t>
            </a:r>
            <a:r>
              <a:rPr sz="2000" spc="-5" dirty="0">
                <a:latin typeface="Arial"/>
                <a:cs typeface="Arial"/>
              </a:rPr>
              <a:t>r</a:t>
            </a:r>
            <a:r>
              <a:rPr sz="2000" spc="-20" dirty="0">
                <a:latin typeface="Arial"/>
                <a:cs typeface="Arial"/>
              </a:rPr>
              <a:t>e=</a:t>
            </a:r>
            <a:r>
              <a:rPr sz="2000" spc="-15" dirty="0">
                <a:latin typeface="Arial"/>
                <a:cs typeface="Arial"/>
              </a:rPr>
              <a:t>n</a:t>
            </a:r>
            <a:r>
              <a:rPr sz="2000" spc="-20" dirty="0">
                <a:latin typeface="Arial"/>
                <a:cs typeface="Arial"/>
              </a:rPr>
              <a:t>um</a:t>
            </a:r>
            <a:r>
              <a:rPr sz="2000" spc="-15" dirty="0">
                <a:latin typeface="Arial"/>
                <a:cs typeface="Arial"/>
              </a:rPr>
              <a:t>ber</a:t>
            </a:r>
            <a:r>
              <a:rPr sz="2000" spc="15" dirty="0">
                <a:latin typeface="Arial"/>
                <a:cs typeface="Arial"/>
              </a:rPr>
              <a:t> </a:t>
            </a:r>
            <a:r>
              <a:rPr sz="2000" spc="-15" dirty="0">
                <a:latin typeface="Arial"/>
                <a:cs typeface="Arial"/>
              </a:rPr>
              <a:t>of</a:t>
            </a:r>
            <a:r>
              <a:rPr sz="2000" spc="5" dirty="0">
                <a:latin typeface="Arial"/>
                <a:cs typeface="Arial"/>
              </a:rPr>
              <a:t> </a:t>
            </a:r>
            <a:r>
              <a:rPr sz="2000" spc="-20" dirty="0">
                <a:latin typeface="Arial"/>
                <a:cs typeface="Arial"/>
              </a:rPr>
              <a:t>p</a:t>
            </a:r>
            <a:r>
              <a:rPr sz="2000" spc="-15" dirty="0">
                <a:latin typeface="Arial"/>
                <a:cs typeface="Arial"/>
              </a:rPr>
              <a:t>os</a:t>
            </a:r>
            <a:r>
              <a:rPr sz="2000" spc="-5" dirty="0">
                <a:latin typeface="Arial"/>
                <a:cs typeface="Arial"/>
              </a:rPr>
              <a:t>i</a:t>
            </a:r>
            <a:r>
              <a:rPr sz="2000" spc="-10" dirty="0">
                <a:latin typeface="Arial"/>
                <a:cs typeface="Arial"/>
              </a:rPr>
              <a:t>tiv</a:t>
            </a:r>
            <a:r>
              <a:rPr sz="2000" spc="-20" dirty="0">
                <a:latin typeface="Arial"/>
                <a:cs typeface="Arial"/>
              </a:rPr>
              <a:t>e</a:t>
            </a:r>
            <a:r>
              <a:rPr sz="2000" spc="-15" dirty="0">
                <a:latin typeface="Arial"/>
                <a:cs typeface="Arial"/>
              </a:rPr>
              <a:t> wor</a:t>
            </a:r>
            <a:r>
              <a:rPr sz="2000" spc="-10" dirty="0">
                <a:latin typeface="Arial"/>
                <a:cs typeface="Arial"/>
              </a:rPr>
              <a:t>ds</a:t>
            </a:r>
            <a:r>
              <a:rPr sz="2000" spc="-5" dirty="0">
                <a:latin typeface="Arial"/>
                <a:cs typeface="Arial"/>
              </a:rPr>
              <a:t>-</a:t>
            </a:r>
            <a:r>
              <a:rPr sz="2000" spc="-20" dirty="0">
                <a:latin typeface="Arial"/>
                <a:cs typeface="Arial"/>
              </a:rPr>
              <a:t>n</a:t>
            </a:r>
            <a:r>
              <a:rPr sz="2000" spc="-15" dirty="0">
                <a:latin typeface="Arial"/>
                <a:cs typeface="Arial"/>
              </a:rPr>
              <a:t>u</a:t>
            </a:r>
            <a:r>
              <a:rPr sz="2000" spc="-20" dirty="0">
                <a:latin typeface="Arial"/>
                <a:cs typeface="Arial"/>
              </a:rPr>
              <a:t>mb</a:t>
            </a:r>
            <a:r>
              <a:rPr sz="2000" spc="-15" dirty="0">
                <a:latin typeface="Arial"/>
                <a:cs typeface="Arial"/>
              </a:rPr>
              <a:t>e</a:t>
            </a:r>
            <a:r>
              <a:rPr sz="2000" spc="-10" dirty="0">
                <a:latin typeface="Arial"/>
                <a:cs typeface="Arial"/>
              </a:rPr>
              <a:t>r</a:t>
            </a:r>
            <a:r>
              <a:rPr sz="2000" spc="25" dirty="0">
                <a:latin typeface="Arial"/>
                <a:cs typeface="Arial"/>
              </a:rPr>
              <a:t> </a:t>
            </a:r>
            <a:r>
              <a:rPr sz="2000" spc="-15" dirty="0">
                <a:latin typeface="Arial"/>
                <a:cs typeface="Arial"/>
              </a:rPr>
              <a:t>of</a:t>
            </a:r>
            <a:r>
              <a:rPr sz="2000" spc="5" dirty="0">
                <a:latin typeface="Arial"/>
                <a:cs typeface="Arial"/>
              </a:rPr>
              <a:t> </a:t>
            </a:r>
            <a:r>
              <a:rPr sz="2000" spc="-20" dirty="0">
                <a:latin typeface="Arial"/>
                <a:cs typeface="Arial"/>
              </a:rPr>
              <a:t>n</a:t>
            </a:r>
            <a:r>
              <a:rPr sz="2000" spc="-15" dirty="0">
                <a:latin typeface="Arial"/>
                <a:cs typeface="Arial"/>
              </a:rPr>
              <a:t>e</a:t>
            </a:r>
            <a:r>
              <a:rPr sz="2000" spc="-20" dirty="0">
                <a:latin typeface="Arial"/>
                <a:cs typeface="Arial"/>
              </a:rPr>
              <a:t>g</a:t>
            </a:r>
            <a:r>
              <a:rPr sz="2000" spc="-15" dirty="0">
                <a:latin typeface="Arial"/>
                <a:cs typeface="Arial"/>
              </a:rPr>
              <a:t>a</a:t>
            </a:r>
            <a:r>
              <a:rPr sz="2000" spc="-10" dirty="0">
                <a:latin typeface="Arial"/>
                <a:cs typeface="Arial"/>
              </a:rPr>
              <a:t>tiv</a:t>
            </a:r>
            <a:r>
              <a:rPr sz="2000" spc="-20" dirty="0">
                <a:latin typeface="Arial"/>
                <a:cs typeface="Arial"/>
              </a:rPr>
              <a:t>e</a:t>
            </a:r>
            <a:r>
              <a:rPr sz="2000" spc="-5" dirty="0">
                <a:latin typeface="Arial"/>
                <a:cs typeface="Arial"/>
              </a:rPr>
              <a:t> </a:t>
            </a:r>
            <a:r>
              <a:rPr sz="2000" spc="-25" dirty="0">
                <a:latin typeface="Arial"/>
                <a:cs typeface="Arial"/>
              </a:rPr>
              <a:t>w</a:t>
            </a:r>
            <a:r>
              <a:rPr sz="2000" spc="-15" dirty="0">
                <a:latin typeface="Arial"/>
                <a:cs typeface="Arial"/>
              </a:rPr>
              <a:t>o</a:t>
            </a:r>
            <a:r>
              <a:rPr sz="2000" spc="-10" dirty="0">
                <a:latin typeface="Arial"/>
                <a:cs typeface="Arial"/>
              </a:rPr>
              <a:t>r</a:t>
            </a:r>
            <a:r>
              <a:rPr sz="2000" spc="-15" dirty="0">
                <a:latin typeface="Arial"/>
                <a:cs typeface="Arial"/>
              </a:rPr>
              <a:t>ds.</a:t>
            </a:r>
            <a:endParaRPr lang="en-US" sz="2000" spc="-15" dirty="0">
              <a:latin typeface="Arial"/>
              <a:cs typeface="Arial"/>
            </a:endParaRPr>
          </a:p>
          <a:p>
            <a:pPr marL="756285" marR="5080" lvl="1" indent="-286385" algn="just">
              <a:lnSpc>
                <a:spcPct val="100000"/>
              </a:lnSpc>
              <a:spcBef>
                <a:spcPts val="670"/>
              </a:spcBef>
              <a:buFont typeface="Arial"/>
              <a:buChar char="–"/>
              <a:tabLst>
                <a:tab pos="756920" algn="l"/>
              </a:tabLst>
            </a:pPr>
            <a:r>
              <a:rPr lang="en-US" sz="2000" spc="-15" dirty="0">
                <a:latin typeface="Arial"/>
                <a:cs typeface="Arial"/>
              </a:rPr>
              <a:t>Negative expression: not happy, not bad </a:t>
            </a:r>
            <a:endParaRPr sz="2000" dirty="0">
              <a:latin typeface="Arial"/>
              <a:cs typeface="Arial"/>
            </a:endParaRPr>
          </a:p>
        </p:txBody>
      </p:sp>
      <p:pic>
        <p:nvPicPr>
          <p:cNvPr id="10242" name="Picture 2" descr="Image result for Sentiment Analysis"/>
          <p:cNvPicPr>
            <a:picLocks noChangeAspect="1" noChangeArrowheads="1"/>
          </p:cNvPicPr>
          <p:nvPr/>
        </p:nvPicPr>
        <p:blipFill rotWithShape="1">
          <a:blip r:embed="rId3">
            <a:extLst>
              <a:ext uri="{28A0092B-C50C-407E-A947-70E740481C1C}">
                <a14:useLocalDpi xmlns:a14="http://schemas.microsoft.com/office/drawing/2010/main" val="0"/>
              </a:ext>
            </a:extLst>
          </a:blip>
          <a:srcRect t="34551" b="17015"/>
          <a:stretch/>
        </p:blipFill>
        <p:spPr bwMode="auto">
          <a:xfrm>
            <a:off x="210014" y="5110424"/>
            <a:ext cx="4670839" cy="169848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Sentiment Analys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4808755"/>
            <a:ext cx="3007753" cy="20001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9028" y="381000"/>
            <a:ext cx="7825943" cy="533400"/>
          </a:xfrm>
          <a:prstGeom prst="rect">
            <a:avLst/>
          </a:prstGeom>
        </p:spPr>
        <p:txBody>
          <a:bodyPr vert="horz" wrap="square" lIns="0" tIns="0" rIns="0" bIns="0" rtlCol="0">
            <a:spAutoFit/>
          </a:bodyPr>
          <a:lstStyle/>
          <a:p>
            <a:pPr marL="711835">
              <a:lnSpc>
                <a:spcPct val="100000"/>
              </a:lnSpc>
            </a:pPr>
            <a:r>
              <a:rPr dirty="0"/>
              <a:t>Recommended Readings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ct val="100000"/>
                </a:lnSpc>
                <a:spcBef>
                  <a:spcPts val="0"/>
                </a:spcBef>
                <a:spcAft>
                  <a:spcPts val="0"/>
                </a:spcAft>
                <a:buClrTx/>
                <a:buSzTx/>
                <a:buFontTx/>
                <a:buNone/>
                <a:tabLst/>
                <a:defRPr/>
              </a:pPr>
              <a:t>2</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3" name="object 3"/>
          <p:cNvSpPr txBox="1"/>
          <p:nvPr/>
        </p:nvSpPr>
        <p:spPr>
          <a:xfrm>
            <a:off x="133930" y="2412228"/>
            <a:ext cx="6477000" cy="1292662"/>
          </a:xfrm>
          <a:prstGeom prst="rect">
            <a:avLst/>
          </a:prstGeom>
        </p:spPr>
        <p:txBody>
          <a:bodyPr vert="horz" wrap="square" lIns="0" tIns="0" rIns="0" bIns="0" rtlCol="0">
            <a:spAutoFit/>
          </a:bodyPr>
          <a:lstStyle/>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800" b="0" i="0" u="none" strike="noStrike" kern="1200" cap="none" spc="-20" normalizeH="0" baseline="0" noProof="0" dirty="0">
                <a:ln>
                  <a:noFill/>
                </a:ln>
                <a:solidFill>
                  <a:prstClr val="black"/>
                </a:solidFill>
                <a:effectLst/>
                <a:uLnTx/>
                <a:uFillTx/>
                <a:latin typeface="Arial"/>
                <a:ea typeface="+mn-ea"/>
                <a:cs typeface="Arial"/>
              </a:rPr>
              <a:t>Ch</a:t>
            </a:r>
            <a:r>
              <a:rPr kumimoji="0" sz="2800" b="0" i="0" u="none" strike="noStrike" kern="1200" cap="none" spc="-10" normalizeH="0" baseline="0" noProof="0" dirty="0">
                <a:ln>
                  <a:noFill/>
                </a:ln>
                <a:solidFill>
                  <a:prstClr val="black"/>
                </a:solidFill>
                <a:effectLst/>
                <a:uLnTx/>
                <a:uFillTx/>
                <a:latin typeface="Arial"/>
                <a:ea typeface="+mn-ea"/>
                <a:cs typeface="Arial"/>
              </a:rPr>
              <a:t>a</a:t>
            </a:r>
            <a:r>
              <a:rPr kumimoji="0" sz="2800" b="0" i="0" u="none" strike="noStrike" kern="1200" cap="none" spc="-20" normalizeH="0" baseline="0" noProof="0" dirty="0">
                <a:ln>
                  <a:noFill/>
                </a:ln>
                <a:solidFill>
                  <a:prstClr val="black"/>
                </a:solidFill>
                <a:effectLst/>
                <a:uLnTx/>
                <a:uFillTx/>
                <a:latin typeface="Arial"/>
                <a:ea typeface="+mn-ea"/>
                <a:cs typeface="Arial"/>
              </a:rPr>
              <a:t>p</a:t>
            </a:r>
            <a:r>
              <a:rPr kumimoji="0" sz="2800" b="0" i="0" u="none" strike="noStrike" kern="1200" cap="none" spc="-5" normalizeH="0" baseline="0" noProof="0" dirty="0">
                <a:ln>
                  <a:noFill/>
                </a:ln>
                <a:solidFill>
                  <a:prstClr val="black"/>
                </a:solidFill>
                <a:effectLst/>
                <a:uLnTx/>
                <a:uFillTx/>
                <a:latin typeface="Arial"/>
                <a:ea typeface="+mn-ea"/>
                <a:cs typeface="Arial"/>
              </a:rPr>
              <a:t>t</a:t>
            </a:r>
            <a:r>
              <a:rPr kumimoji="0" sz="2800" b="0" i="0" u="none" strike="noStrike" kern="1200" cap="none" spc="-15" normalizeH="0" baseline="0" noProof="0" dirty="0">
                <a:ln>
                  <a:noFill/>
                </a:ln>
                <a:solidFill>
                  <a:prstClr val="black"/>
                </a:solidFill>
                <a:effectLst/>
                <a:uLnTx/>
                <a:uFillTx/>
                <a:latin typeface="Arial"/>
                <a:ea typeface="+mn-ea"/>
                <a:cs typeface="Arial"/>
              </a:rPr>
              <a:t>er</a:t>
            </a:r>
            <a:r>
              <a:rPr kumimoji="0" sz="2800" b="0" i="0" u="none" strike="noStrike" kern="1200" cap="none" spc="20" normalizeH="0" baseline="0" noProof="0" dirty="0">
                <a:ln>
                  <a:noFill/>
                </a:ln>
                <a:solidFill>
                  <a:prstClr val="black"/>
                </a:solidFill>
                <a:effectLst/>
                <a:uLnTx/>
                <a:uFillTx/>
                <a:latin typeface="Arial"/>
                <a:ea typeface="+mn-ea"/>
                <a:cs typeface="Arial"/>
              </a:rPr>
              <a:t> </a:t>
            </a:r>
            <a:r>
              <a:rPr kumimoji="0" lang="en-US" sz="2800" b="0" i="0" u="none" strike="noStrike" kern="1200" cap="none" spc="-20" normalizeH="0" baseline="0" noProof="0" dirty="0">
                <a:ln>
                  <a:noFill/>
                </a:ln>
                <a:solidFill>
                  <a:prstClr val="black"/>
                </a:solidFill>
                <a:effectLst/>
                <a:uLnTx/>
                <a:uFillTx/>
                <a:latin typeface="Arial"/>
                <a:ea typeface="+mn-ea"/>
                <a:cs typeface="Arial"/>
              </a:rPr>
              <a:t>21</a:t>
            </a:r>
            <a:r>
              <a:rPr kumimoji="0" sz="2800" b="0" i="0" u="none" strike="noStrike" kern="1200" cap="none" spc="-10" normalizeH="0" baseline="0" noProof="0" dirty="0">
                <a:ln>
                  <a:noFill/>
                </a:ln>
                <a:solidFill>
                  <a:prstClr val="black"/>
                </a:solidFill>
                <a:effectLst/>
                <a:uLnTx/>
                <a:uFillTx/>
                <a:latin typeface="Arial"/>
                <a:ea typeface="+mn-ea"/>
                <a:cs typeface="Arial"/>
              </a:rPr>
              <a:t>, </a:t>
            </a:r>
            <a:r>
              <a:rPr kumimoji="0" sz="2800" b="0" i="0" u="none" strike="noStrike" kern="1200" cap="none" spc="-20" normalizeH="0" baseline="0" noProof="0" dirty="0">
                <a:ln>
                  <a:noFill/>
                </a:ln>
                <a:solidFill>
                  <a:prstClr val="black"/>
                </a:solidFill>
                <a:effectLst/>
                <a:uLnTx/>
                <a:uFillTx/>
                <a:latin typeface="Arial"/>
                <a:ea typeface="+mn-ea"/>
                <a:cs typeface="Arial"/>
              </a:rPr>
              <a:t>L</a:t>
            </a:r>
            <a:r>
              <a:rPr kumimoji="0" sz="2800" b="0" i="0" u="none" strike="noStrike" kern="1200" cap="none" spc="-5" normalizeH="0" baseline="0" noProof="0" dirty="0">
                <a:ln>
                  <a:noFill/>
                </a:ln>
                <a:solidFill>
                  <a:prstClr val="black"/>
                </a:solidFill>
                <a:effectLst/>
                <a:uLnTx/>
                <a:uFillTx/>
                <a:latin typeface="Arial"/>
                <a:ea typeface="+mn-ea"/>
                <a:cs typeface="Arial"/>
              </a:rPr>
              <a:t>i</a:t>
            </a:r>
            <a:r>
              <a:rPr kumimoji="0" sz="2800" b="0" i="0" u="none" strike="noStrike" kern="1200" cap="none" spc="-20" normalizeH="0" baseline="0" noProof="0" dirty="0">
                <a:ln>
                  <a:noFill/>
                </a:ln>
                <a:solidFill>
                  <a:prstClr val="black"/>
                </a:solidFill>
                <a:effectLst/>
                <a:uLnTx/>
                <a:uFillTx/>
                <a:latin typeface="Arial"/>
                <a:ea typeface="+mn-ea"/>
                <a:cs typeface="Arial"/>
              </a:rPr>
              <a:t>n</a:t>
            </a:r>
            <a:r>
              <a:rPr kumimoji="0" sz="2800" b="0" i="0" u="none" strike="noStrike" kern="1200" cap="none" spc="-10" normalizeH="0" baseline="0" noProof="0" dirty="0">
                <a:ln>
                  <a:noFill/>
                </a:ln>
                <a:solidFill>
                  <a:prstClr val="black"/>
                </a:solidFill>
                <a:effectLst/>
                <a:uLnTx/>
                <a:uFillTx/>
                <a:latin typeface="Arial"/>
                <a:ea typeface="+mn-ea"/>
                <a:cs typeface="Arial"/>
              </a:rPr>
              <a:t>o</a:t>
            </a:r>
            <a:r>
              <a:rPr kumimoji="0" sz="2800" b="0" i="0" u="none" strike="noStrike" kern="1200" cap="none" spc="-55" normalizeH="0" baseline="0" noProof="0" dirty="0">
                <a:ln>
                  <a:noFill/>
                </a:ln>
                <a:solidFill>
                  <a:prstClr val="black"/>
                </a:solidFill>
                <a:effectLst/>
                <a:uLnTx/>
                <a:uFillTx/>
                <a:latin typeface="Arial"/>
                <a:ea typeface="+mn-ea"/>
                <a:cs typeface="Arial"/>
              </a:rPr>
              <a:t>f</a:t>
            </a:r>
            <a:r>
              <a:rPr kumimoji="0" sz="2800" b="0" i="0" u="none" strike="noStrike" kern="1200" cap="none" spc="-10" normalizeH="0" baseline="0" noProof="0" dirty="0">
                <a:ln>
                  <a:noFill/>
                </a:ln>
                <a:solidFill>
                  <a:prstClr val="black"/>
                </a:solidFill>
                <a:effectLst/>
                <a:uLnTx/>
                <a:uFillTx/>
                <a:latin typeface="Arial"/>
                <a:ea typeface="+mn-ea"/>
                <a:cs typeface="Arial"/>
              </a:rPr>
              <a:t>f</a:t>
            </a:r>
            <a:r>
              <a:rPr kumimoji="0" sz="2800" b="0" i="0" u="none" strike="noStrike" kern="1200" cap="none" spc="0" normalizeH="0" baseline="0" noProof="0" dirty="0">
                <a:ln>
                  <a:noFill/>
                </a:ln>
                <a:solidFill>
                  <a:prstClr val="black"/>
                </a:solidFill>
                <a:effectLst/>
                <a:uLnTx/>
                <a:uFillTx/>
                <a:latin typeface="Arial"/>
                <a:ea typeface="+mn-ea"/>
                <a:cs typeface="Arial"/>
              </a:rPr>
              <a:t> </a:t>
            </a:r>
            <a:r>
              <a:rPr kumimoji="0" sz="2800" b="0" i="0" u="none" strike="noStrike" kern="1200" cap="none" spc="-20" normalizeH="0" baseline="0" noProof="0" dirty="0">
                <a:ln>
                  <a:noFill/>
                </a:ln>
                <a:solidFill>
                  <a:prstClr val="black"/>
                </a:solidFill>
                <a:effectLst/>
                <a:uLnTx/>
                <a:uFillTx/>
                <a:latin typeface="Arial"/>
                <a:ea typeface="+mn-ea"/>
                <a:cs typeface="Arial"/>
              </a:rPr>
              <a:t>a</a:t>
            </a:r>
            <a:r>
              <a:rPr kumimoji="0" sz="2800" b="0" i="0" u="none" strike="noStrike" kern="1200" cap="none" spc="-15" normalizeH="0" baseline="0" noProof="0" dirty="0">
                <a:ln>
                  <a:noFill/>
                </a:ln>
                <a:solidFill>
                  <a:prstClr val="black"/>
                </a:solidFill>
                <a:effectLst/>
                <a:uLnTx/>
                <a:uFillTx/>
                <a:latin typeface="Arial"/>
                <a:ea typeface="+mn-ea"/>
                <a:cs typeface="Arial"/>
              </a:rPr>
              <a:t>n</a:t>
            </a:r>
            <a:r>
              <a:rPr kumimoji="0" sz="2800" b="0" i="0" u="none" strike="noStrike" kern="1200" cap="none" spc="-20" normalizeH="0" baseline="0" noProof="0" dirty="0">
                <a:ln>
                  <a:noFill/>
                </a:ln>
                <a:solidFill>
                  <a:prstClr val="black"/>
                </a:solidFill>
                <a:effectLst/>
                <a:uLnTx/>
                <a:uFillTx/>
                <a:latin typeface="Arial"/>
                <a:ea typeface="+mn-ea"/>
                <a:cs typeface="Arial"/>
              </a:rPr>
              <a:t>d</a:t>
            </a:r>
            <a:r>
              <a:rPr kumimoji="0" sz="2800" b="0" i="0" u="none" strike="noStrike" kern="1200" cap="none" spc="-5" normalizeH="0" baseline="0" noProof="0" dirty="0">
                <a:ln>
                  <a:noFill/>
                </a:ln>
                <a:solidFill>
                  <a:prstClr val="black"/>
                </a:solidFill>
                <a:effectLst/>
                <a:uLnTx/>
                <a:uFillTx/>
                <a:latin typeface="Arial"/>
                <a:ea typeface="+mn-ea"/>
                <a:cs typeface="Arial"/>
              </a:rPr>
              <a:t> </a:t>
            </a:r>
            <a:r>
              <a:rPr kumimoji="0" sz="2800" b="0" i="0" u="none" strike="noStrike" kern="1200" cap="none" spc="-20" normalizeH="0" baseline="0" noProof="0" dirty="0">
                <a:ln>
                  <a:noFill/>
                </a:ln>
                <a:solidFill>
                  <a:prstClr val="black"/>
                </a:solidFill>
                <a:effectLst/>
                <a:uLnTx/>
                <a:uFillTx/>
                <a:latin typeface="Arial"/>
                <a:ea typeface="+mn-ea"/>
                <a:cs typeface="Arial"/>
              </a:rPr>
              <a:t>B</a:t>
            </a:r>
            <a:r>
              <a:rPr kumimoji="0" sz="2800" b="0" i="0" u="none" strike="noStrike" kern="1200" cap="none" spc="-15" normalizeH="0" baseline="0" noProof="0" dirty="0">
                <a:ln>
                  <a:noFill/>
                </a:ln>
                <a:solidFill>
                  <a:prstClr val="black"/>
                </a:solidFill>
                <a:effectLst/>
                <a:uLnTx/>
                <a:uFillTx/>
                <a:latin typeface="Arial"/>
                <a:ea typeface="+mn-ea"/>
                <a:cs typeface="Arial"/>
              </a:rPr>
              <a:t>e</a:t>
            </a:r>
            <a:r>
              <a:rPr kumimoji="0" sz="2800" b="0" i="0" u="none" strike="noStrike" kern="1200" cap="none" spc="-10" normalizeH="0" baseline="0" noProof="0" dirty="0">
                <a:ln>
                  <a:noFill/>
                </a:ln>
                <a:solidFill>
                  <a:prstClr val="black"/>
                </a:solidFill>
                <a:effectLst/>
                <a:uLnTx/>
                <a:uFillTx/>
                <a:latin typeface="Arial"/>
                <a:ea typeface="+mn-ea"/>
                <a:cs typeface="Arial"/>
              </a:rPr>
              <a:t>r</a:t>
            </a:r>
            <a:r>
              <a:rPr kumimoji="0" sz="2800" b="0" i="0" u="none" strike="noStrike" kern="1200" cap="none" spc="-5" normalizeH="0" baseline="0" noProof="0" dirty="0">
                <a:ln>
                  <a:noFill/>
                </a:ln>
                <a:solidFill>
                  <a:prstClr val="black"/>
                </a:solidFill>
                <a:effectLst/>
                <a:uLnTx/>
                <a:uFillTx/>
                <a:latin typeface="Arial"/>
                <a:ea typeface="+mn-ea"/>
                <a:cs typeface="Arial"/>
              </a:rPr>
              <a:t>r</a:t>
            </a:r>
            <a:r>
              <a:rPr kumimoji="0" sz="2800" b="0" i="0" u="none" strike="noStrike" kern="1200" cap="none" spc="-15" normalizeH="0" baseline="0" noProof="0" dirty="0">
                <a:ln>
                  <a:noFill/>
                </a:ln>
                <a:solidFill>
                  <a:prstClr val="black"/>
                </a:solidFill>
                <a:effectLst/>
                <a:uLnTx/>
                <a:uFillTx/>
                <a:latin typeface="Arial"/>
                <a:ea typeface="+mn-ea"/>
                <a:cs typeface="Arial"/>
              </a:rPr>
              <a:t>y</a:t>
            </a:r>
            <a:endParaRPr kumimoji="0" lang="en-US" sz="2800" b="0" i="0" u="none" strike="noStrike" kern="1200" cap="none" spc="-10" normalizeH="0" baseline="0" noProof="0" dirty="0">
              <a:ln>
                <a:noFill/>
              </a:ln>
              <a:solidFill>
                <a:prstClr val="black"/>
              </a:solidFill>
              <a:effectLst/>
              <a:uLnTx/>
              <a:uFillTx/>
              <a:latin typeface="Arial"/>
              <a:ea typeface="+mn-ea"/>
              <a:cs typeface="Arial"/>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endParaRPr kumimoji="0" lang="en-US" sz="2800" b="0" i="0" u="none" strike="noStrike" kern="1200" cap="none" spc="-20" normalizeH="0" baseline="0" noProof="0" dirty="0">
              <a:ln>
                <a:noFill/>
              </a:ln>
              <a:solidFill>
                <a:prstClr val="black"/>
              </a:solidFill>
              <a:effectLst/>
              <a:uLnTx/>
              <a:uFillTx/>
              <a:latin typeface="Arial"/>
              <a:ea typeface="+mn-ea"/>
              <a:cs typeface="Arial"/>
            </a:endParaRPr>
          </a:p>
          <a:p>
            <a:pPr marL="355600" marR="0" lvl="0" indent="-342900" algn="l" defTabSz="914400" rtl="0" eaLnBrk="1" fontAlgn="auto" latinLnBrk="0" hangingPunct="1">
              <a:lnSpc>
                <a:spcPct val="100000"/>
              </a:lnSpc>
              <a:spcBef>
                <a:spcPts val="0"/>
              </a:spcBef>
              <a:spcAft>
                <a:spcPts val="0"/>
              </a:spcAft>
              <a:buClrTx/>
              <a:buSzTx/>
              <a:buFont typeface="Arial"/>
              <a:buChar char="•"/>
              <a:tabLst>
                <a:tab pos="355600" algn="l"/>
              </a:tabLst>
              <a:defRPr/>
            </a:pPr>
            <a:r>
              <a:rPr kumimoji="0" sz="2800" b="0" i="0" u="none" strike="noStrike" kern="1200" cap="none" spc="-20" normalizeH="0" baseline="0" noProof="0" dirty="0">
                <a:ln>
                  <a:noFill/>
                </a:ln>
                <a:solidFill>
                  <a:prstClr val="black"/>
                </a:solidFill>
                <a:effectLst/>
                <a:uLnTx/>
                <a:uFillTx/>
                <a:latin typeface="Arial"/>
                <a:ea typeface="+mn-ea"/>
                <a:cs typeface="Arial"/>
              </a:rPr>
              <a:t>Ch</a:t>
            </a:r>
            <a:r>
              <a:rPr kumimoji="0" sz="2800" b="0" i="0" u="none" strike="noStrike" kern="1200" cap="none" spc="-15" normalizeH="0" baseline="0" noProof="0" dirty="0">
                <a:ln>
                  <a:noFill/>
                </a:ln>
                <a:solidFill>
                  <a:prstClr val="black"/>
                </a:solidFill>
                <a:effectLst/>
                <a:uLnTx/>
                <a:uFillTx/>
                <a:latin typeface="Arial"/>
                <a:ea typeface="+mn-ea"/>
                <a:cs typeface="Arial"/>
              </a:rPr>
              <a:t>a</a:t>
            </a:r>
            <a:r>
              <a:rPr kumimoji="0" sz="2800" b="0" i="0" u="none" strike="noStrike" kern="1200" cap="none" spc="-20" normalizeH="0" baseline="0" noProof="0" dirty="0">
                <a:ln>
                  <a:noFill/>
                </a:ln>
                <a:solidFill>
                  <a:prstClr val="black"/>
                </a:solidFill>
                <a:effectLst/>
                <a:uLnTx/>
                <a:uFillTx/>
                <a:latin typeface="Arial"/>
                <a:ea typeface="+mn-ea"/>
                <a:cs typeface="Arial"/>
              </a:rPr>
              <a:t>p</a:t>
            </a:r>
            <a:r>
              <a:rPr kumimoji="0" sz="2800" b="0" i="0" u="none" strike="noStrike" kern="1200" cap="none" spc="-5" normalizeH="0" baseline="0" noProof="0" dirty="0">
                <a:ln>
                  <a:noFill/>
                </a:ln>
                <a:solidFill>
                  <a:prstClr val="black"/>
                </a:solidFill>
                <a:effectLst/>
                <a:uLnTx/>
                <a:uFillTx/>
                <a:latin typeface="Arial"/>
                <a:ea typeface="+mn-ea"/>
                <a:cs typeface="Arial"/>
              </a:rPr>
              <a:t>t</a:t>
            </a:r>
            <a:r>
              <a:rPr kumimoji="0" sz="2800" b="0" i="0" u="none" strike="noStrike" kern="1200" cap="none" spc="-15" normalizeH="0" baseline="0" noProof="0" dirty="0">
                <a:ln>
                  <a:noFill/>
                </a:ln>
                <a:solidFill>
                  <a:prstClr val="black"/>
                </a:solidFill>
                <a:effectLst/>
                <a:uLnTx/>
                <a:uFillTx/>
                <a:latin typeface="Arial"/>
                <a:ea typeface="+mn-ea"/>
                <a:cs typeface="Arial"/>
              </a:rPr>
              <a:t>er</a:t>
            </a:r>
            <a:r>
              <a:rPr kumimoji="0" sz="2800" b="0" i="0" u="none" strike="noStrike" kern="1200" cap="none" spc="15" normalizeH="0" baseline="0" noProof="0" dirty="0">
                <a:ln>
                  <a:noFill/>
                </a:ln>
                <a:solidFill>
                  <a:prstClr val="black"/>
                </a:solidFill>
                <a:effectLst/>
                <a:uLnTx/>
                <a:uFillTx/>
                <a:latin typeface="Arial"/>
                <a:ea typeface="+mn-ea"/>
                <a:cs typeface="Arial"/>
              </a:rPr>
              <a:t> </a:t>
            </a:r>
            <a:r>
              <a:rPr kumimoji="0" lang="en-US" sz="2800" b="0" i="0" u="none" strike="noStrike" kern="1200" cap="none" spc="-15" normalizeH="0" baseline="0" noProof="0" dirty="0">
                <a:ln>
                  <a:noFill/>
                </a:ln>
                <a:solidFill>
                  <a:prstClr val="black"/>
                </a:solidFill>
                <a:effectLst/>
                <a:uLnTx/>
                <a:uFillTx/>
                <a:latin typeface="Arial"/>
                <a:ea typeface="+mn-ea"/>
                <a:cs typeface="Arial"/>
              </a:rPr>
              <a:t>12</a:t>
            </a:r>
            <a:r>
              <a:rPr kumimoji="0" sz="2800" b="0" i="0" u="none" strike="noStrike" kern="1200" cap="none" spc="-15" normalizeH="0" baseline="0" noProof="0" dirty="0">
                <a:ln>
                  <a:noFill/>
                </a:ln>
                <a:solidFill>
                  <a:prstClr val="black"/>
                </a:solidFill>
                <a:effectLst/>
                <a:uLnTx/>
                <a:uFillTx/>
                <a:latin typeface="Arial"/>
                <a:ea typeface="+mn-ea"/>
                <a:cs typeface="Arial"/>
              </a:rPr>
              <a:t>,</a:t>
            </a:r>
            <a:r>
              <a:rPr kumimoji="0" sz="2800" b="0" i="0" u="none" strike="noStrike" kern="1200" cap="none" spc="-10" normalizeH="0" baseline="0" noProof="0" dirty="0">
                <a:ln>
                  <a:noFill/>
                </a:ln>
                <a:solidFill>
                  <a:prstClr val="black"/>
                </a:solidFill>
                <a:effectLst/>
                <a:uLnTx/>
                <a:uFillTx/>
                <a:latin typeface="Arial"/>
                <a:ea typeface="+mn-ea"/>
                <a:cs typeface="Arial"/>
              </a:rPr>
              <a:t> </a:t>
            </a:r>
            <a:r>
              <a:rPr kumimoji="0" sz="2800" b="0" i="0" u="none" strike="noStrike" kern="1200" cap="none" spc="-20" normalizeH="0" baseline="0" noProof="0" dirty="0">
                <a:ln>
                  <a:noFill/>
                </a:ln>
                <a:solidFill>
                  <a:prstClr val="black"/>
                </a:solidFill>
                <a:effectLst/>
                <a:uLnTx/>
                <a:uFillTx/>
                <a:latin typeface="Arial"/>
                <a:ea typeface="+mn-ea"/>
                <a:cs typeface="Arial"/>
              </a:rPr>
              <a:t>Mat</a:t>
            </a:r>
            <a:r>
              <a:rPr kumimoji="0" sz="2800" b="0" i="0" u="none" strike="noStrike" kern="1200" cap="none" spc="-5" normalizeH="0" baseline="0" noProof="0" dirty="0">
                <a:ln>
                  <a:noFill/>
                </a:ln>
                <a:solidFill>
                  <a:prstClr val="black"/>
                </a:solidFill>
                <a:effectLst/>
                <a:uLnTx/>
                <a:uFillTx/>
                <a:latin typeface="Arial"/>
                <a:ea typeface="+mn-ea"/>
                <a:cs typeface="Arial"/>
              </a:rPr>
              <a:t>t</a:t>
            </a:r>
            <a:r>
              <a:rPr kumimoji="0" sz="2800" b="0" i="0" u="none" strike="noStrike" kern="1200" cap="none" spc="-20" normalizeH="0" baseline="0" noProof="0" dirty="0">
                <a:ln>
                  <a:noFill/>
                </a:ln>
                <a:solidFill>
                  <a:prstClr val="black"/>
                </a:solidFill>
                <a:effectLst/>
                <a:uLnTx/>
                <a:uFillTx/>
                <a:latin typeface="Arial"/>
                <a:ea typeface="+mn-ea"/>
                <a:cs typeface="Arial"/>
              </a:rPr>
              <a:t>h</a:t>
            </a:r>
            <a:r>
              <a:rPr kumimoji="0" sz="2800" b="0" i="0" u="none" strike="noStrike" kern="1200" cap="none" spc="-10" normalizeH="0" baseline="0" noProof="0" dirty="0">
                <a:ln>
                  <a:noFill/>
                </a:ln>
                <a:solidFill>
                  <a:prstClr val="black"/>
                </a:solidFill>
                <a:effectLst/>
                <a:uLnTx/>
                <a:uFillTx/>
                <a:latin typeface="Arial"/>
                <a:ea typeface="+mn-ea"/>
                <a:cs typeface="Arial"/>
              </a:rPr>
              <a:t>e</a:t>
            </a:r>
            <a:r>
              <a:rPr kumimoji="0" sz="2800" b="0" i="0" u="none" strike="noStrike" kern="1200" cap="none" spc="-25" normalizeH="0" baseline="0" noProof="0" dirty="0">
                <a:ln>
                  <a:noFill/>
                </a:ln>
                <a:solidFill>
                  <a:prstClr val="black"/>
                </a:solidFill>
                <a:effectLst/>
                <a:uLnTx/>
                <a:uFillTx/>
                <a:latin typeface="Arial"/>
                <a:ea typeface="+mn-ea"/>
                <a:cs typeface="Arial"/>
              </a:rPr>
              <a:t>w</a:t>
            </a:r>
            <a:r>
              <a:rPr kumimoji="0" sz="2800" b="0" i="0" u="none" strike="noStrike" kern="1200" cap="none" spc="-145" normalizeH="0" baseline="0" noProof="0" dirty="0">
                <a:ln>
                  <a:noFill/>
                </a:ln>
                <a:solidFill>
                  <a:prstClr val="black"/>
                </a:solidFill>
                <a:effectLst/>
                <a:uLnTx/>
                <a:uFillTx/>
                <a:latin typeface="Arial"/>
                <a:ea typeface="+mn-ea"/>
                <a:cs typeface="Arial"/>
              </a:rPr>
              <a:t> </a:t>
            </a:r>
            <a:r>
              <a:rPr kumimoji="0" sz="2800" b="0" i="0" u="none" strike="noStrike" kern="1200" cap="none" spc="-15" normalizeH="0" baseline="0" noProof="0" dirty="0">
                <a:ln>
                  <a:noFill/>
                </a:ln>
                <a:solidFill>
                  <a:prstClr val="black"/>
                </a:solidFill>
                <a:effectLst/>
                <a:uLnTx/>
                <a:uFillTx/>
                <a:latin typeface="Arial"/>
                <a:ea typeface="+mn-ea"/>
                <a:cs typeface="Arial"/>
              </a:rPr>
              <a:t>A.</a:t>
            </a:r>
            <a:r>
              <a:rPr kumimoji="0" sz="2800" b="0" i="0" u="none" strike="noStrike" kern="1200" cap="none" spc="-5" normalizeH="0" baseline="0" noProof="0" dirty="0">
                <a:ln>
                  <a:noFill/>
                </a:ln>
                <a:solidFill>
                  <a:prstClr val="black"/>
                </a:solidFill>
                <a:effectLst/>
                <a:uLnTx/>
                <a:uFillTx/>
                <a:latin typeface="Arial"/>
                <a:ea typeface="+mn-ea"/>
                <a:cs typeface="Arial"/>
              </a:rPr>
              <a:t> </a:t>
            </a:r>
            <a:r>
              <a:rPr kumimoji="0" sz="2800" b="0" i="0" u="none" strike="noStrike" kern="1200" cap="none" spc="-20" normalizeH="0" baseline="0" noProof="0" dirty="0">
                <a:ln>
                  <a:noFill/>
                </a:ln>
                <a:solidFill>
                  <a:prstClr val="black"/>
                </a:solidFill>
                <a:effectLst/>
                <a:uLnTx/>
                <a:uFillTx/>
                <a:latin typeface="Arial"/>
                <a:ea typeface="+mn-ea"/>
                <a:cs typeface="Arial"/>
              </a:rPr>
              <a:t>No</a:t>
            </a:r>
            <a:r>
              <a:rPr kumimoji="0" sz="2800" b="0" i="0" u="none" strike="noStrike" kern="1200" cap="none" spc="-5" normalizeH="0" baseline="0" noProof="0" dirty="0">
                <a:ln>
                  <a:noFill/>
                </a:ln>
                <a:solidFill>
                  <a:prstClr val="black"/>
                </a:solidFill>
                <a:effectLst/>
                <a:uLnTx/>
                <a:uFillTx/>
                <a:latin typeface="Arial"/>
                <a:ea typeface="+mn-ea"/>
                <a:cs typeface="Arial"/>
              </a:rPr>
              <a:t>r</a:t>
            </a:r>
            <a:r>
              <a:rPr kumimoji="0" sz="2800" b="0" i="0" u="none" strike="noStrike" kern="1200" cap="none" spc="-15" normalizeH="0" baseline="0" noProof="0" dirty="0">
                <a:ln>
                  <a:noFill/>
                </a:ln>
                <a:solidFill>
                  <a:prstClr val="black"/>
                </a:solidFill>
                <a:effectLst/>
                <a:uLnTx/>
                <a:uFillTx/>
                <a:latin typeface="Arial"/>
                <a:ea typeface="+mn-ea"/>
                <a:cs typeface="Arial"/>
              </a:rPr>
              <a:t>th</a:t>
            </a:r>
            <a:endParaRPr kumimoji="0" sz="2800" b="0" i="0" u="none" strike="noStrike" kern="1200" cap="none" spc="0" normalizeH="0" baseline="0" noProof="0" dirty="0">
              <a:ln>
                <a:noFill/>
              </a:ln>
              <a:solidFill>
                <a:prstClr val="black"/>
              </a:solidFill>
              <a:effectLst/>
              <a:uLnTx/>
              <a:uFillTx/>
              <a:latin typeface="Arial"/>
              <a:ea typeface="+mn-ea"/>
              <a:cs typeface="Arial"/>
            </a:endParaRPr>
          </a:p>
        </p:txBody>
      </p:sp>
      <p:pic>
        <p:nvPicPr>
          <p:cNvPr id="5" name="Picture 2" descr="Image result for Data Mining Techniques: For Marketing, Sales, and Customer Relationship Management thi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 y="4006190"/>
            <a:ext cx="2181225" cy="28327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Data Mining for The Masses"/>
          <p:cNvPicPr>
            <a:picLocks noChangeAspect="1" noChangeArrowheads="1"/>
          </p:cNvPicPr>
          <p:nvPr/>
        </p:nvPicPr>
        <p:blipFill rotWithShape="1">
          <a:blip r:embed="rId4">
            <a:extLst>
              <a:ext uri="{28A0092B-C50C-407E-A947-70E740481C1C}">
                <a14:useLocalDpi xmlns:a14="http://schemas.microsoft.com/office/drawing/2010/main" val="0"/>
              </a:ext>
            </a:extLst>
          </a:blip>
          <a:srcRect t="5054" b="6791"/>
          <a:stretch/>
        </p:blipFill>
        <p:spPr bwMode="auto">
          <a:xfrm>
            <a:off x="7086600" y="4006190"/>
            <a:ext cx="2121398" cy="27533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text min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3047" y="1581747"/>
            <a:ext cx="3265715" cy="20781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images-na.ssl-images-amazon.com/images/I/51CMGKHiijL._SX384_BO1,204,203,200_.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6303" y="4006190"/>
            <a:ext cx="2206009" cy="28518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a:stretch>
            <a:fillRect/>
          </a:stretch>
        </p:blipFill>
        <p:spPr>
          <a:xfrm>
            <a:off x="2579984" y="3933419"/>
            <a:ext cx="2286319" cy="2905530"/>
          </a:xfrm>
          <a:prstGeom prst="rect">
            <a:avLst/>
          </a:prstGeom>
        </p:spPr>
      </p:pic>
    </p:spTree>
    <p:extLst>
      <p:ext uri="{BB962C8B-B14F-4D97-AF65-F5344CB8AC3E}">
        <p14:creationId xmlns:p14="http://schemas.microsoft.com/office/powerpoint/2010/main" val="294397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95400">
              <a:lnSpc>
                <a:spcPct val="100000"/>
              </a:lnSpc>
            </a:pPr>
            <a:r>
              <a:rPr sz="4000" spc="-20" dirty="0"/>
              <a:t>Learning</a:t>
            </a:r>
            <a:r>
              <a:rPr sz="4000" spc="35" dirty="0"/>
              <a:t> </a:t>
            </a:r>
            <a:r>
              <a:rPr sz="4000" spc="-25" dirty="0"/>
              <a:t>Objec</a:t>
            </a:r>
            <a:r>
              <a:rPr sz="4000" spc="-10" dirty="0"/>
              <a:t>t</a:t>
            </a:r>
            <a:r>
              <a:rPr sz="4000" spc="-20" dirty="0"/>
              <a:t>ives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3</a:t>
            </a:fld>
            <a:endParaRPr dirty="0"/>
          </a:p>
        </p:txBody>
      </p:sp>
      <p:sp>
        <p:nvSpPr>
          <p:cNvPr id="3" name="object 3"/>
          <p:cNvSpPr txBox="1"/>
          <p:nvPr/>
        </p:nvSpPr>
        <p:spPr>
          <a:xfrm>
            <a:off x="381000" y="1676400"/>
            <a:ext cx="5480154" cy="2277547"/>
          </a:xfrm>
          <a:prstGeom prst="rect">
            <a:avLst/>
          </a:prstGeom>
        </p:spPr>
        <p:txBody>
          <a:bodyPr vert="horz" wrap="square" lIns="0" tIns="0" rIns="0" bIns="0" rtlCol="0">
            <a:spAutoFit/>
          </a:bodyPr>
          <a:lstStyle/>
          <a:p>
            <a:pPr marL="354965" indent="-342265">
              <a:lnSpc>
                <a:spcPct val="100000"/>
              </a:lnSpc>
              <a:buFont typeface="Arial"/>
              <a:buChar char="•"/>
              <a:tabLst>
                <a:tab pos="355600" algn="l"/>
              </a:tabLst>
            </a:pPr>
            <a:r>
              <a:rPr sz="2800" dirty="0">
                <a:latin typeface="Arial"/>
                <a:cs typeface="Arial"/>
              </a:rPr>
              <a:t>C</a:t>
            </a:r>
            <a:r>
              <a:rPr sz="2800" spc="-10" dirty="0">
                <a:latin typeface="Arial"/>
                <a:cs typeface="Arial"/>
              </a:rPr>
              <a:t>o</a:t>
            </a:r>
            <a:r>
              <a:rPr sz="2800" dirty="0">
                <a:latin typeface="Arial"/>
                <a:cs typeface="Arial"/>
              </a:rPr>
              <a:t>ncepts</a:t>
            </a:r>
            <a:r>
              <a:rPr sz="2800" spc="10" dirty="0">
                <a:latin typeface="Arial"/>
                <a:cs typeface="Arial"/>
              </a:rPr>
              <a:t> </a:t>
            </a:r>
            <a:r>
              <a:rPr sz="2800" dirty="0">
                <a:latin typeface="Arial"/>
                <a:cs typeface="Arial"/>
              </a:rPr>
              <a:t>in</a:t>
            </a:r>
            <a:r>
              <a:rPr sz="2800" spc="5" dirty="0">
                <a:latin typeface="Arial"/>
                <a:cs typeface="Arial"/>
              </a:rPr>
              <a:t> </a:t>
            </a:r>
            <a:r>
              <a:rPr sz="2800" dirty="0">
                <a:latin typeface="Arial"/>
                <a:cs typeface="Arial"/>
              </a:rPr>
              <a:t>te</a:t>
            </a:r>
            <a:r>
              <a:rPr sz="2800" spc="-10" dirty="0">
                <a:latin typeface="Arial"/>
                <a:cs typeface="Arial"/>
              </a:rPr>
              <a:t>x</a:t>
            </a:r>
            <a:r>
              <a:rPr sz="2800" dirty="0">
                <a:latin typeface="Arial"/>
                <a:cs typeface="Arial"/>
              </a:rPr>
              <a:t>t min</a:t>
            </a:r>
            <a:r>
              <a:rPr sz="2800" spc="-10" dirty="0">
                <a:latin typeface="Arial"/>
                <a:cs typeface="Arial"/>
              </a:rPr>
              <a:t>i</a:t>
            </a:r>
            <a:r>
              <a:rPr sz="2800" dirty="0">
                <a:latin typeface="Arial"/>
                <a:cs typeface="Arial"/>
              </a:rPr>
              <a:t>ng</a:t>
            </a:r>
          </a:p>
          <a:p>
            <a:pPr>
              <a:lnSpc>
                <a:spcPct val="100000"/>
              </a:lnSpc>
              <a:spcBef>
                <a:spcPts val="6"/>
              </a:spcBef>
              <a:buFont typeface="Arial"/>
              <a:buChar char="•"/>
            </a:pPr>
            <a:endParaRPr sz="3200" dirty="0">
              <a:latin typeface="Times New Roman"/>
              <a:cs typeface="Times New Roman"/>
            </a:endParaRPr>
          </a:p>
          <a:p>
            <a:pPr marL="354965" indent="-342265">
              <a:lnSpc>
                <a:spcPct val="100000"/>
              </a:lnSpc>
              <a:buFont typeface="Arial"/>
              <a:buChar char="•"/>
              <a:tabLst>
                <a:tab pos="355600" algn="l"/>
              </a:tabLst>
            </a:pPr>
            <a:r>
              <a:rPr sz="2800" dirty="0">
                <a:latin typeface="Arial"/>
                <a:cs typeface="Arial"/>
              </a:rPr>
              <a:t>A</a:t>
            </a:r>
            <a:r>
              <a:rPr sz="2800" spc="-10" dirty="0">
                <a:latin typeface="Arial"/>
                <a:cs typeface="Arial"/>
              </a:rPr>
              <a:t>p</a:t>
            </a:r>
            <a:r>
              <a:rPr sz="2800" dirty="0">
                <a:latin typeface="Arial"/>
                <a:cs typeface="Arial"/>
              </a:rPr>
              <a:t>p</a:t>
            </a:r>
            <a:r>
              <a:rPr sz="2800" spc="-10" dirty="0">
                <a:latin typeface="Arial"/>
                <a:cs typeface="Arial"/>
              </a:rPr>
              <a:t>l</a:t>
            </a:r>
            <a:r>
              <a:rPr sz="2800" dirty="0">
                <a:latin typeface="Arial"/>
                <a:cs typeface="Arial"/>
              </a:rPr>
              <a:t>ic</a:t>
            </a:r>
            <a:r>
              <a:rPr sz="2800" spc="-10" dirty="0">
                <a:latin typeface="Arial"/>
                <a:cs typeface="Arial"/>
              </a:rPr>
              <a:t>a</a:t>
            </a:r>
            <a:r>
              <a:rPr sz="2800" dirty="0">
                <a:latin typeface="Arial"/>
                <a:cs typeface="Arial"/>
              </a:rPr>
              <a:t>tio</a:t>
            </a:r>
            <a:r>
              <a:rPr sz="2800" spc="-10" dirty="0">
                <a:latin typeface="Arial"/>
                <a:cs typeface="Arial"/>
              </a:rPr>
              <a:t>n</a:t>
            </a:r>
            <a:r>
              <a:rPr sz="2800" dirty="0">
                <a:latin typeface="Arial"/>
                <a:cs typeface="Arial"/>
              </a:rPr>
              <a:t>s</a:t>
            </a:r>
            <a:r>
              <a:rPr sz="2800" spc="35" dirty="0">
                <a:latin typeface="Arial"/>
                <a:cs typeface="Arial"/>
              </a:rPr>
              <a:t> </a:t>
            </a:r>
            <a:r>
              <a:rPr sz="2800" dirty="0">
                <a:latin typeface="Arial"/>
                <a:cs typeface="Arial"/>
              </a:rPr>
              <a:t>of</a:t>
            </a:r>
            <a:r>
              <a:rPr sz="2800" spc="-10" dirty="0">
                <a:latin typeface="Arial"/>
                <a:cs typeface="Arial"/>
              </a:rPr>
              <a:t> </a:t>
            </a:r>
            <a:r>
              <a:rPr sz="2800" dirty="0">
                <a:latin typeface="Arial"/>
                <a:cs typeface="Arial"/>
              </a:rPr>
              <a:t>te</a:t>
            </a:r>
            <a:r>
              <a:rPr sz="2800" spc="-15" dirty="0">
                <a:latin typeface="Arial"/>
                <a:cs typeface="Arial"/>
              </a:rPr>
              <a:t>x</a:t>
            </a:r>
            <a:r>
              <a:rPr sz="2800" dirty="0">
                <a:latin typeface="Arial"/>
                <a:cs typeface="Arial"/>
              </a:rPr>
              <a:t>t mi</a:t>
            </a:r>
            <a:r>
              <a:rPr sz="2800" spc="-10" dirty="0">
                <a:latin typeface="Arial"/>
                <a:cs typeface="Arial"/>
              </a:rPr>
              <a:t>n</a:t>
            </a:r>
            <a:r>
              <a:rPr sz="2800" dirty="0">
                <a:latin typeface="Arial"/>
                <a:cs typeface="Arial"/>
              </a:rPr>
              <a:t>i</a:t>
            </a:r>
            <a:r>
              <a:rPr sz="2800" spc="-10" dirty="0">
                <a:latin typeface="Arial"/>
                <a:cs typeface="Arial"/>
              </a:rPr>
              <a:t>n</a:t>
            </a:r>
            <a:r>
              <a:rPr sz="2800" dirty="0">
                <a:latin typeface="Arial"/>
                <a:cs typeface="Arial"/>
              </a:rPr>
              <a:t>g</a:t>
            </a:r>
          </a:p>
          <a:p>
            <a:pPr>
              <a:lnSpc>
                <a:spcPct val="100000"/>
              </a:lnSpc>
              <a:spcBef>
                <a:spcPts val="8"/>
              </a:spcBef>
              <a:buFont typeface="Arial"/>
              <a:buChar char="•"/>
            </a:pPr>
            <a:endParaRPr sz="3200" dirty="0">
              <a:latin typeface="Times New Roman"/>
              <a:cs typeface="Times New Roman"/>
            </a:endParaRPr>
          </a:p>
          <a:p>
            <a:pPr marL="354965" indent="-342265">
              <a:lnSpc>
                <a:spcPct val="100000"/>
              </a:lnSpc>
              <a:buFont typeface="Arial"/>
              <a:buChar char="•"/>
              <a:tabLst>
                <a:tab pos="355600" algn="l"/>
              </a:tabLst>
            </a:pPr>
            <a:r>
              <a:rPr sz="2800" dirty="0">
                <a:latin typeface="Arial"/>
                <a:cs typeface="Arial"/>
              </a:rPr>
              <a:t>Process of te</a:t>
            </a:r>
            <a:r>
              <a:rPr sz="2800" spc="-15" dirty="0">
                <a:latin typeface="Arial"/>
                <a:cs typeface="Arial"/>
              </a:rPr>
              <a:t>x</a:t>
            </a:r>
            <a:r>
              <a:rPr sz="2800" dirty="0">
                <a:latin typeface="Arial"/>
                <a:cs typeface="Arial"/>
              </a:rPr>
              <a:t>t min</a:t>
            </a:r>
            <a:r>
              <a:rPr sz="2800" spc="-10" dirty="0">
                <a:latin typeface="Arial"/>
                <a:cs typeface="Arial"/>
              </a:rPr>
              <a:t>i</a:t>
            </a:r>
            <a:r>
              <a:rPr sz="2800" dirty="0">
                <a:latin typeface="Arial"/>
                <a:cs typeface="Arial"/>
              </a:rPr>
              <a:t>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078989">
              <a:lnSpc>
                <a:spcPct val="100000"/>
              </a:lnSpc>
            </a:pPr>
            <a:r>
              <a:rPr dirty="0"/>
              <a:t>Introduction</a:t>
            </a:r>
          </a:p>
        </p:txBody>
      </p:sp>
      <p:sp>
        <p:nvSpPr>
          <p:cNvPr id="3" name="object 3"/>
          <p:cNvSpPr txBox="1"/>
          <p:nvPr/>
        </p:nvSpPr>
        <p:spPr>
          <a:xfrm>
            <a:off x="535940" y="1698847"/>
            <a:ext cx="7784465" cy="803275"/>
          </a:xfrm>
          <a:prstGeom prst="rect">
            <a:avLst/>
          </a:prstGeom>
        </p:spPr>
        <p:txBody>
          <a:bodyPr vert="horz" wrap="square" lIns="0" tIns="0" rIns="0" bIns="0" rtlCol="0">
            <a:spAutoFit/>
          </a:bodyPr>
          <a:lstStyle/>
          <a:p>
            <a:pPr marL="355600" marR="5080" indent="-342900">
              <a:lnSpc>
                <a:spcPct val="100800"/>
              </a:lnSpc>
              <a:buFont typeface="Arial"/>
              <a:buChar char="•"/>
              <a:tabLst>
                <a:tab pos="355600" algn="l"/>
              </a:tabLst>
            </a:pPr>
            <a:r>
              <a:rPr sz="3200" dirty="0">
                <a:latin typeface="Arial"/>
                <a:cs typeface="Arial"/>
              </a:rPr>
              <a:t>“</a:t>
            </a:r>
            <a:r>
              <a:rPr sz="2400" dirty="0">
                <a:latin typeface="Arial"/>
                <a:cs typeface="Arial"/>
              </a:rPr>
              <a:t>A</a:t>
            </a:r>
            <a:r>
              <a:rPr sz="2400" spc="-10" dirty="0">
                <a:latin typeface="Arial"/>
                <a:cs typeface="Arial"/>
              </a:rPr>
              <a:t>u</a:t>
            </a:r>
            <a:r>
              <a:rPr sz="2400" dirty="0">
                <a:latin typeface="Arial"/>
                <a:cs typeface="Arial"/>
              </a:rPr>
              <a:t>tomatic</a:t>
            </a:r>
            <a:r>
              <a:rPr sz="2400" spc="-10" dirty="0">
                <a:latin typeface="Arial"/>
                <a:cs typeface="Arial"/>
              </a:rPr>
              <a:t> </a:t>
            </a:r>
            <a:r>
              <a:rPr sz="2400" dirty="0">
                <a:latin typeface="Arial"/>
                <a:cs typeface="Arial"/>
              </a:rPr>
              <a:t>an</a:t>
            </a:r>
            <a:r>
              <a:rPr sz="2400" spc="-10" dirty="0">
                <a:latin typeface="Arial"/>
                <a:cs typeface="Arial"/>
              </a:rPr>
              <a:t>a</a:t>
            </a:r>
            <a:r>
              <a:rPr sz="2400" dirty="0">
                <a:latin typeface="Arial"/>
                <a:cs typeface="Arial"/>
              </a:rPr>
              <a:t>lys</a:t>
            </a:r>
            <a:r>
              <a:rPr sz="2400" spc="-10" dirty="0">
                <a:latin typeface="Arial"/>
                <a:cs typeface="Arial"/>
              </a:rPr>
              <a:t>i</a:t>
            </a:r>
            <a:r>
              <a:rPr sz="2400" dirty="0">
                <a:latin typeface="Arial"/>
                <a:cs typeface="Arial"/>
              </a:rPr>
              <a:t>s</a:t>
            </a:r>
            <a:r>
              <a:rPr sz="2400" spc="35" dirty="0">
                <a:latin typeface="Arial"/>
                <a:cs typeface="Arial"/>
              </a:rPr>
              <a:t> </a:t>
            </a:r>
            <a:r>
              <a:rPr sz="2400" dirty="0">
                <a:latin typeface="Arial"/>
                <a:cs typeface="Arial"/>
              </a:rPr>
              <a:t>of</a:t>
            </a:r>
            <a:r>
              <a:rPr sz="2400" spc="-20" dirty="0">
                <a:latin typeface="Arial"/>
                <a:cs typeface="Arial"/>
              </a:rPr>
              <a:t> </a:t>
            </a:r>
            <a:r>
              <a:rPr sz="2400" dirty="0">
                <a:latin typeface="Arial"/>
                <a:cs typeface="Arial"/>
              </a:rPr>
              <a:t>te</a:t>
            </a:r>
            <a:r>
              <a:rPr sz="2400" spc="-10" dirty="0">
                <a:latin typeface="Arial"/>
                <a:cs typeface="Arial"/>
              </a:rPr>
              <a:t>x</a:t>
            </a:r>
            <a:r>
              <a:rPr sz="2400" dirty="0">
                <a:latin typeface="Arial"/>
                <a:cs typeface="Arial"/>
              </a:rPr>
              <a:t>t to </a:t>
            </a:r>
            <a:r>
              <a:rPr sz="2400" spc="-10" dirty="0">
                <a:latin typeface="Arial"/>
                <a:cs typeface="Arial"/>
              </a:rPr>
              <a:t>e</a:t>
            </a:r>
            <a:r>
              <a:rPr sz="2400" spc="-15" dirty="0">
                <a:latin typeface="Arial"/>
                <a:cs typeface="Arial"/>
              </a:rPr>
              <a:t>x</a:t>
            </a:r>
            <a:r>
              <a:rPr sz="2400" dirty="0">
                <a:latin typeface="Arial"/>
                <a:cs typeface="Arial"/>
              </a:rPr>
              <a:t>t</a:t>
            </a:r>
            <a:r>
              <a:rPr sz="2400" spc="5" dirty="0">
                <a:latin typeface="Arial"/>
                <a:cs typeface="Arial"/>
              </a:rPr>
              <a:t>r</a:t>
            </a:r>
            <a:r>
              <a:rPr sz="2400" dirty="0">
                <a:latin typeface="Arial"/>
                <a:cs typeface="Arial"/>
              </a:rPr>
              <a:t>act i</a:t>
            </a:r>
            <a:r>
              <a:rPr sz="2400" spc="-10" dirty="0">
                <a:latin typeface="Arial"/>
                <a:cs typeface="Arial"/>
              </a:rPr>
              <a:t>n</a:t>
            </a:r>
            <a:r>
              <a:rPr sz="2400" dirty="0">
                <a:latin typeface="Arial"/>
                <a:cs typeface="Arial"/>
              </a:rPr>
              <a:t>formati</a:t>
            </a:r>
            <a:r>
              <a:rPr sz="2400" spc="-10" dirty="0">
                <a:latin typeface="Arial"/>
                <a:cs typeface="Arial"/>
              </a:rPr>
              <a:t>o</a:t>
            </a:r>
            <a:r>
              <a:rPr sz="2400" dirty="0">
                <a:latin typeface="Arial"/>
                <a:cs typeface="Arial"/>
              </a:rPr>
              <a:t>n that</a:t>
            </a:r>
            <a:r>
              <a:rPr sz="2400" spc="-10" dirty="0">
                <a:latin typeface="Arial"/>
                <a:cs typeface="Arial"/>
              </a:rPr>
              <a:t> </a:t>
            </a:r>
            <a:r>
              <a:rPr sz="2400" dirty="0">
                <a:latin typeface="Arial"/>
                <a:cs typeface="Arial"/>
              </a:rPr>
              <a:t>is useful</a:t>
            </a:r>
            <a:r>
              <a:rPr sz="2400" spc="15" dirty="0">
                <a:latin typeface="Arial"/>
                <a:cs typeface="Arial"/>
              </a:rPr>
              <a:t> </a:t>
            </a:r>
            <a:r>
              <a:rPr sz="2400" dirty="0">
                <a:latin typeface="Arial"/>
                <a:cs typeface="Arial"/>
              </a:rPr>
              <a:t>for</a:t>
            </a:r>
            <a:r>
              <a:rPr sz="2400" spc="-15" dirty="0">
                <a:latin typeface="Arial"/>
                <a:cs typeface="Arial"/>
              </a:rPr>
              <a:t> </a:t>
            </a:r>
            <a:r>
              <a:rPr sz="2400" dirty="0">
                <a:latin typeface="Arial"/>
                <a:cs typeface="Arial"/>
              </a:rPr>
              <a:t>par</a:t>
            </a:r>
            <a:r>
              <a:rPr sz="2400" spc="5" dirty="0">
                <a:latin typeface="Arial"/>
                <a:cs typeface="Arial"/>
              </a:rPr>
              <a:t>t</a:t>
            </a:r>
            <a:r>
              <a:rPr sz="2400" dirty="0">
                <a:latin typeface="Arial"/>
                <a:cs typeface="Arial"/>
              </a:rPr>
              <a:t>icu</a:t>
            </a:r>
            <a:r>
              <a:rPr sz="2400" spc="-10" dirty="0">
                <a:latin typeface="Arial"/>
                <a:cs typeface="Arial"/>
              </a:rPr>
              <a:t>l</a:t>
            </a:r>
            <a:r>
              <a:rPr sz="2400" dirty="0">
                <a:latin typeface="Arial"/>
                <a:cs typeface="Arial"/>
              </a:rPr>
              <a:t>ar</a:t>
            </a:r>
            <a:r>
              <a:rPr sz="2400" spc="15" dirty="0">
                <a:latin typeface="Arial"/>
                <a:cs typeface="Arial"/>
              </a:rPr>
              <a:t> </a:t>
            </a:r>
            <a:r>
              <a:rPr sz="2400" dirty="0">
                <a:latin typeface="Arial"/>
                <a:cs typeface="Arial"/>
              </a:rPr>
              <a:t>purposes”</a:t>
            </a:r>
          </a:p>
        </p:txBody>
      </p:sp>
      <p:sp>
        <p:nvSpPr>
          <p:cNvPr id="4" name="object 4"/>
          <p:cNvSpPr txBox="1"/>
          <p:nvPr/>
        </p:nvSpPr>
        <p:spPr>
          <a:xfrm>
            <a:off x="535940" y="4805838"/>
            <a:ext cx="7504430" cy="1135380"/>
          </a:xfrm>
          <a:prstGeom prst="rect">
            <a:avLst/>
          </a:prstGeom>
        </p:spPr>
        <p:txBody>
          <a:bodyPr vert="horz" wrap="square" lIns="0" tIns="0" rIns="0" bIns="0" rtlCol="0">
            <a:spAutoFit/>
          </a:bodyPr>
          <a:lstStyle/>
          <a:p>
            <a:pPr marL="355600" indent="-342900">
              <a:lnSpc>
                <a:spcPct val="100000"/>
              </a:lnSpc>
              <a:buFont typeface="Arial"/>
              <a:buChar char="•"/>
              <a:tabLst>
                <a:tab pos="355600" algn="l"/>
              </a:tabLst>
            </a:pPr>
            <a:r>
              <a:rPr sz="2400" spc="-265" dirty="0">
                <a:latin typeface="Arial"/>
                <a:cs typeface="Arial"/>
              </a:rPr>
              <a:t>T</a:t>
            </a:r>
            <a:r>
              <a:rPr sz="2400" dirty="0">
                <a:latin typeface="Arial"/>
                <a:cs typeface="Arial"/>
              </a:rPr>
              <a:t>e</a:t>
            </a:r>
            <a:r>
              <a:rPr sz="2400" spc="-10" dirty="0">
                <a:latin typeface="Arial"/>
                <a:cs typeface="Arial"/>
              </a:rPr>
              <a:t>x</a:t>
            </a:r>
            <a:r>
              <a:rPr sz="2400" dirty="0">
                <a:latin typeface="Arial"/>
                <a:cs typeface="Arial"/>
              </a:rPr>
              <a:t>t:</a:t>
            </a:r>
            <a:r>
              <a:rPr sz="2400" spc="5" dirty="0">
                <a:latin typeface="Arial"/>
                <a:cs typeface="Arial"/>
              </a:rPr>
              <a:t> </a:t>
            </a:r>
            <a:r>
              <a:rPr sz="2400" spc="-10" dirty="0">
                <a:latin typeface="Arial"/>
                <a:cs typeface="Arial"/>
              </a:rPr>
              <a:t>n</a:t>
            </a:r>
            <a:r>
              <a:rPr sz="2400" dirty="0">
                <a:latin typeface="Arial"/>
                <a:cs typeface="Arial"/>
              </a:rPr>
              <a:t>atu</a:t>
            </a:r>
            <a:r>
              <a:rPr sz="2400" spc="5" dirty="0">
                <a:latin typeface="Arial"/>
                <a:cs typeface="Arial"/>
              </a:rPr>
              <a:t>r</a:t>
            </a:r>
            <a:r>
              <a:rPr sz="2400" dirty="0">
                <a:latin typeface="Arial"/>
                <a:cs typeface="Arial"/>
              </a:rPr>
              <a:t>al</a:t>
            </a:r>
            <a:r>
              <a:rPr sz="2400" spc="5" dirty="0">
                <a:latin typeface="Arial"/>
                <a:cs typeface="Arial"/>
              </a:rPr>
              <a:t> </a:t>
            </a:r>
            <a:r>
              <a:rPr sz="2400" dirty="0">
                <a:latin typeface="Arial"/>
                <a:cs typeface="Arial"/>
              </a:rPr>
              <a:t>language,</a:t>
            </a:r>
            <a:r>
              <a:rPr sz="2400" spc="25" dirty="0">
                <a:latin typeface="Arial"/>
                <a:cs typeface="Arial"/>
              </a:rPr>
              <a:t> </a:t>
            </a:r>
            <a:r>
              <a:rPr sz="2400" dirty="0">
                <a:latin typeface="Arial"/>
                <a:cs typeface="Arial"/>
              </a:rPr>
              <a:t>unst</a:t>
            </a:r>
            <a:r>
              <a:rPr sz="2400" spc="5" dirty="0">
                <a:latin typeface="Arial"/>
                <a:cs typeface="Arial"/>
              </a:rPr>
              <a:t>r</a:t>
            </a:r>
            <a:r>
              <a:rPr sz="2400" dirty="0">
                <a:latin typeface="Arial"/>
                <a:cs typeface="Arial"/>
              </a:rPr>
              <a:t>uctu</a:t>
            </a:r>
            <a:r>
              <a:rPr sz="2400" spc="5" dirty="0">
                <a:latin typeface="Arial"/>
                <a:cs typeface="Arial"/>
              </a:rPr>
              <a:t>r</a:t>
            </a:r>
            <a:r>
              <a:rPr sz="2400" dirty="0">
                <a:latin typeface="Arial"/>
                <a:cs typeface="Arial"/>
              </a:rPr>
              <a:t>ed, sem</a:t>
            </a:r>
            <a:r>
              <a:rPr sz="2400" spc="-45" dirty="0">
                <a:latin typeface="Arial"/>
                <a:cs typeface="Arial"/>
              </a:rPr>
              <a:t>i</a:t>
            </a:r>
            <a:r>
              <a:rPr sz="2400" dirty="0">
                <a:latin typeface="Arial"/>
                <a:cs typeface="Arial"/>
              </a:rPr>
              <a:t>-st</a:t>
            </a:r>
            <a:r>
              <a:rPr sz="2400" spc="5" dirty="0">
                <a:latin typeface="Arial"/>
                <a:cs typeface="Arial"/>
              </a:rPr>
              <a:t>r</a:t>
            </a:r>
            <a:r>
              <a:rPr sz="2400" dirty="0">
                <a:latin typeface="Arial"/>
                <a:cs typeface="Arial"/>
              </a:rPr>
              <a:t>uctured</a:t>
            </a:r>
          </a:p>
          <a:p>
            <a:pPr>
              <a:lnSpc>
                <a:spcPct val="100000"/>
              </a:lnSpc>
              <a:spcBef>
                <a:spcPts val="8"/>
              </a:spcBef>
              <a:buFont typeface="Arial"/>
              <a:buChar char="•"/>
            </a:pPr>
            <a:endParaRPr sz="3000" dirty="0">
              <a:latin typeface="Times New Roman"/>
              <a:cs typeface="Times New Roman"/>
            </a:endParaRPr>
          </a:p>
          <a:p>
            <a:pPr marL="355600" indent="-342900">
              <a:lnSpc>
                <a:spcPct val="100000"/>
              </a:lnSpc>
              <a:buFont typeface="Arial"/>
              <a:buChar char="•"/>
              <a:tabLst>
                <a:tab pos="355600" algn="l"/>
              </a:tabLst>
            </a:pPr>
            <a:r>
              <a:rPr sz="2400" spc="-265" dirty="0">
                <a:latin typeface="Arial"/>
                <a:cs typeface="Arial"/>
              </a:rPr>
              <a:t>T</a:t>
            </a:r>
            <a:r>
              <a:rPr sz="2400" dirty="0">
                <a:latin typeface="Arial"/>
                <a:cs typeface="Arial"/>
              </a:rPr>
              <a:t>e</a:t>
            </a:r>
            <a:r>
              <a:rPr sz="2400" spc="-10" dirty="0">
                <a:latin typeface="Arial"/>
                <a:cs typeface="Arial"/>
              </a:rPr>
              <a:t>x</a:t>
            </a:r>
            <a:r>
              <a:rPr sz="2400" dirty="0">
                <a:latin typeface="Arial"/>
                <a:cs typeface="Arial"/>
              </a:rPr>
              <a:t>t</a:t>
            </a:r>
            <a:r>
              <a:rPr sz="2400" spc="5" dirty="0">
                <a:latin typeface="Arial"/>
                <a:cs typeface="Arial"/>
              </a:rPr>
              <a:t> </a:t>
            </a:r>
            <a:r>
              <a:rPr sz="2400" dirty="0">
                <a:latin typeface="Arial"/>
                <a:cs typeface="Arial"/>
              </a:rPr>
              <a:t>data mining,</a:t>
            </a:r>
            <a:r>
              <a:rPr sz="2400" spc="10" dirty="0">
                <a:latin typeface="Arial"/>
                <a:cs typeface="Arial"/>
              </a:rPr>
              <a:t> </a:t>
            </a:r>
            <a:r>
              <a:rPr sz="2400" dirty="0">
                <a:latin typeface="Arial"/>
                <a:cs typeface="Arial"/>
              </a:rPr>
              <a:t>text analytics,</a:t>
            </a:r>
            <a:r>
              <a:rPr sz="2400" spc="5" dirty="0">
                <a:latin typeface="Arial"/>
                <a:cs typeface="Arial"/>
              </a:rPr>
              <a:t> </a:t>
            </a:r>
            <a:r>
              <a:rPr sz="2400" dirty="0">
                <a:latin typeface="Arial"/>
                <a:cs typeface="Arial"/>
              </a:rPr>
              <a:t>etc.</a:t>
            </a:r>
          </a:p>
        </p:txBody>
      </p:sp>
      <p:sp>
        <p:nvSpPr>
          <p:cNvPr id="5" name="object 5"/>
          <p:cNvSpPr txBox="1"/>
          <p:nvPr/>
        </p:nvSpPr>
        <p:spPr>
          <a:xfrm>
            <a:off x="2212594" y="2767773"/>
            <a:ext cx="586740" cy="254635"/>
          </a:xfrm>
          <a:prstGeom prst="rect">
            <a:avLst/>
          </a:prstGeom>
        </p:spPr>
        <p:txBody>
          <a:bodyPr vert="horz" wrap="square" lIns="0" tIns="0" rIns="0" bIns="0" rtlCol="0">
            <a:spAutoFit/>
          </a:bodyPr>
          <a:lstStyle/>
          <a:p>
            <a:pPr marL="12700">
              <a:lnSpc>
                <a:spcPct val="100000"/>
              </a:lnSpc>
            </a:pPr>
            <a:r>
              <a:rPr sz="1800" b="1" dirty="0">
                <a:latin typeface="Arial"/>
                <a:cs typeface="Arial"/>
              </a:rPr>
              <a:t>Input</a:t>
            </a:r>
            <a:endParaRPr sz="1800">
              <a:latin typeface="Arial"/>
              <a:cs typeface="Arial"/>
            </a:endParaRPr>
          </a:p>
        </p:txBody>
      </p:sp>
      <p:sp>
        <p:nvSpPr>
          <p:cNvPr id="6" name="object 6"/>
          <p:cNvSpPr/>
          <p:nvPr/>
        </p:nvSpPr>
        <p:spPr>
          <a:xfrm>
            <a:off x="1834967" y="3228804"/>
            <a:ext cx="1378169" cy="1145436"/>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185028" y="2767773"/>
            <a:ext cx="1292860" cy="1703070"/>
          </a:xfrm>
          <a:prstGeom prst="rect">
            <a:avLst/>
          </a:prstGeom>
        </p:spPr>
        <p:txBody>
          <a:bodyPr vert="horz" wrap="square" lIns="0" tIns="0" rIns="0" bIns="0" rtlCol="0">
            <a:spAutoFit/>
          </a:bodyPr>
          <a:lstStyle/>
          <a:p>
            <a:pPr marL="12700" indent="18415">
              <a:lnSpc>
                <a:spcPct val="100000"/>
              </a:lnSpc>
            </a:pPr>
            <a:r>
              <a:rPr sz="1800" b="1" dirty="0">
                <a:latin typeface="Arial"/>
                <a:cs typeface="Arial"/>
              </a:rPr>
              <a:t>Out</a:t>
            </a:r>
            <a:r>
              <a:rPr sz="1800" b="1" spc="5" dirty="0">
                <a:latin typeface="Arial"/>
                <a:cs typeface="Arial"/>
              </a:rPr>
              <a:t>p</a:t>
            </a:r>
            <a:r>
              <a:rPr sz="1800" b="1" dirty="0">
                <a:latin typeface="Arial"/>
                <a:cs typeface="Arial"/>
              </a:rPr>
              <a:t>ut</a:t>
            </a:r>
            <a:endParaRPr sz="1800">
              <a:latin typeface="Arial"/>
              <a:cs typeface="Arial"/>
            </a:endParaRPr>
          </a:p>
          <a:p>
            <a:pPr marL="12700" marR="5080">
              <a:lnSpc>
                <a:spcPct val="100000"/>
              </a:lnSpc>
              <a:spcBef>
                <a:spcPts val="605"/>
              </a:spcBef>
            </a:pPr>
            <a:r>
              <a:rPr sz="1800" dirty="0">
                <a:latin typeface="Arial"/>
                <a:cs typeface="Arial"/>
              </a:rPr>
              <a:t>P</a:t>
            </a:r>
            <a:r>
              <a:rPr sz="1800" spc="-10" dirty="0">
                <a:latin typeface="Arial"/>
                <a:cs typeface="Arial"/>
              </a:rPr>
              <a:t>a</a:t>
            </a:r>
            <a:r>
              <a:rPr sz="1800" dirty="0">
                <a:latin typeface="Arial"/>
                <a:cs typeface="Arial"/>
              </a:rPr>
              <a:t>t</a:t>
            </a:r>
            <a:r>
              <a:rPr sz="1800" spc="5" dirty="0">
                <a:latin typeface="Arial"/>
                <a:cs typeface="Arial"/>
              </a:rPr>
              <a:t>t</a:t>
            </a:r>
            <a:r>
              <a:rPr sz="1800" dirty="0">
                <a:latin typeface="Arial"/>
                <a:cs typeface="Arial"/>
              </a:rPr>
              <a:t>er</a:t>
            </a:r>
            <a:r>
              <a:rPr sz="1800" spc="-10" dirty="0">
                <a:latin typeface="Arial"/>
                <a:cs typeface="Arial"/>
              </a:rPr>
              <a:t>n</a:t>
            </a:r>
            <a:r>
              <a:rPr sz="1800" dirty="0">
                <a:latin typeface="Arial"/>
                <a:cs typeface="Arial"/>
              </a:rPr>
              <a:t>s C</a:t>
            </a:r>
            <a:r>
              <a:rPr sz="1800" spc="-10" dirty="0">
                <a:latin typeface="Arial"/>
                <a:cs typeface="Arial"/>
              </a:rPr>
              <a:t>o</a:t>
            </a:r>
            <a:r>
              <a:rPr sz="1800" dirty="0">
                <a:latin typeface="Arial"/>
                <a:cs typeface="Arial"/>
              </a:rPr>
              <a:t>n</a:t>
            </a:r>
            <a:r>
              <a:rPr sz="1800" spc="-10" dirty="0">
                <a:latin typeface="Arial"/>
                <a:cs typeface="Arial"/>
              </a:rPr>
              <a:t>n</a:t>
            </a:r>
            <a:r>
              <a:rPr sz="1800" dirty="0">
                <a:latin typeface="Arial"/>
                <a:cs typeface="Arial"/>
              </a:rPr>
              <a:t>ecti</a:t>
            </a:r>
            <a:r>
              <a:rPr sz="1800" spc="-10" dirty="0">
                <a:latin typeface="Arial"/>
                <a:cs typeface="Arial"/>
              </a:rPr>
              <a:t>o</a:t>
            </a:r>
            <a:r>
              <a:rPr sz="1800" dirty="0">
                <a:latin typeface="Arial"/>
                <a:cs typeface="Arial"/>
              </a:rPr>
              <a:t>ns </a:t>
            </a:r>
            <a:r>
              <a:rPr sz="1800" spc="-60" dirty="0">
                <a:latin typeface="Arial"/>
                <a:cs typeface="Arial"/>
              </a:rPr>
              <a:t>T</a:t>
            </a:r>
            <a:r>
              <a:rPr sz="1800" dirty="0">
                <a:latin typeface="Arial"/>
                <a:cs typeface="Arial"/>
              </a:rPr>
              <a:t>re</a:t>
            </a:r>
            <a:r>
              <a:rPr sz="1800" spc="-10" dirty="0">
                <a:latin typeface="Arial"/>
                <a:cs typeface="Arial"/>
              </a:rPr>
              <a:t>n</a:t>
            </a:r>
            <a:r>
              <a:rPr sz="1800" dirty="0">
                <a:latin typeface="Arial"/>
                <a:cs typeface="Arial"/>
              </a:rPr>
              <a:t>ds Profi</a:t>
            </a:r>
            <a:r>
              <a:rPr sz="1800" spc="-10" dirty="0">
                <a:latin typeface="Arial"/>
                <a:cs typeface="Arial"/>
              </a:rPr>
              <a:t>l</a:t>
            </a:r>
            <a:r>
              <a:rPr sz="1800" dirty="0">
                <a:latin typeface="Arial"/>
                <a:cs typeface="Arial"/>
              </a:rPr>
              <a:t>es</a:t>
            </a:r>
            <a:endParaRPr sz="1800">
              <a:latin typeface="Arial"/>
              <a:cs typeface="Arial"/>
            </a:endParaRPr>
          </a:p>
          <a:p>
            <a:pPr marL="12700">
              <a:lnSpc>
                <a:spcPct val="100000"/>
              </a:lnSpc>
            </a:pPr>
            <a:r>
              <a:rPr sz="1800" dirty="0">
                <a:latin typeface="Arial"/>
                <a:cs typeface="Arial"/>
              </a:rPr>
              <a:t>Etc.</a:t>
            </a:r>
            <a:endParaRPr sz="1800">
              <a:latin typeface="Arial"/>
              <a:cs typeface="Arial"/>
            </a:endParaRPr>
          </a:p>
        </p:txBody>
      </p:sp>
      <p:sp>
        <p:nvSpPr>
          <p:cNvPr id="8" name="object 8"/>
          <p:cNvSpPr/>
          <p:nvPr/>
        </p:nvSpPr>
        <p:spPr>
          <a:xfrm>
            <a:off x="3581400" y="3535679"/>
            <a:ext cx="1295400" cy="381000"/>
          </a:xfrm>
          <a:custGeom>
            <a:avLst/>
            <a:gdLst/>
            <a:ahLst/>
            <a:cxnLst/>
            <a:rect l="l" t="t" r="r" b="b"/>
            <a:pathLst>
              <a:path w="1295400" h="381000">
                <a:moveTo>
                  <a:pt x="1104900" y="0"/>
                </a:moveTo>
                <a:lnTo>
                  <a:pt x="1104900" y="95250"/>
                </a:lnTo>
                <a:lnTo>
                  <a:pt x="0" y="95250"/>
                </a:lnTo>
                <a:lnTo>
                  <a:pt x="0" y="285750"/>
                </a:lnTo>
                <a:lnTo>
                  <a:pt x="1104900" y="285750"/>
                </a:lnTo>
                <a:lnTo>
                  <a:pt x="1104900" y="381000"/>
                </a:lnTo>
                <a:lnTo>
                  <a:pt x="1295400" y="190500"/>
                </a:lnTo>
                <a:lnTo>
                  <a:pt x="1104900" y="0"/>
                </a:lnTo>
                <a:close/>
              </a:path>
            </a:pathLst>
          </a:custGeom>
          <a:solidFill>
            <a:srgbClr val="BADFE2"/>
          </a:solidFill>
        </p:spPr>
        <p:txBody>
          <a:bodyPr wrap="square" lIns="0" tIns="0" rIns="0" bIns="0" rtlCol="0"/>
          <a:lstStyle/>
          <a:p>
            <a:endParaRPr/>
          </a:p>
        </p:txBody>
      </p:sp>
      <p:sp>
        <p:nvSpPr>
          <p:cNvPr id="9" name="object 9"/>
          <p:cNvSpPr/>
          <p:nvPr/>
        </p:nvSpPr>
        <p:spPr>
          <a:xfrm>
            <a:off x="3581400" y="3535679"/>
            <a:ext cx="1295400" cy="381000"/>
          </a:xfrm>
          <a:custGeom>
            <a:avLst/>
            <a:gdLst/>
            <a:ahLst/>
            <a:cxnLst/>
            <a:rect l="l" t="t" r="r" b="b"/>
            <a:pathLst>
              <a:path w="1295400" h="381000">
                <a:moveTo>
                  <a:pt x="0" y="95250"/>
                </a:moveTo>
                <a:lnTo>
                  <a:pt x="1104900" y="95250"/>
                </a:lnTo>
                <a:lnTo>
                  <a:pt x="1104900" y="0"/>
                </a:lnTo>
                <a:lnTo>
                  <a:pt x="1295400" y="190500"/>
                </a:lnTo>
                <a:lnTo>
                  <a:pt x="1104900" y="381000"/>
                </a:lnTo>
                <a:lnTo>
                  <a:pt x="1104900" y="285750"/>
                </a:lnTo>
                <a:lnTo>
                  <a:pt x="0" y="285750"/>
                </a:lnTo>
                <a:lnTo>
                  <a:pt x="0" y="95250"/>
                </a:lnTo>
                <a:close/>
              </a:path>
            </a:pathLst>
          </a:custGeom>
          <a:ln w="12192">
            <a:solidFill>
              <a:srgbClr val="88A3A7"/>
            </a:solidFill>
          </a:ln>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4</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2540">
              <a:lnSpc>
                <a:spcPct val="100000"/>
              </a:lnSpc>
            </a:pPr>
            <a:r>
              <a:rPr dirty="0"/>
              <a:t>Unstructured Data</a:t>
            </a:r>
          </a:p>
        </p:txBody>
      </p:sp>
      <p:sp>
        <p:nvSpPr>
          <p:cNvPr id="3" name="object 3"/>
          <p:cNvSpPr txBox="1"/>
          <p:nvPr/>
        </p:nvSpPr>
        <p:spPr>
          <a:xfrm>
            <a:off x="141353" y="1447800"/>
            <a:ext cx="8926447" cy="5170646"/>
          </a:xfrm>
          <a:prstGeom prst="rect">
            <a:avLst/>
          </a:prstGeom>
        </p:spPr>
        <p:txBody>
          <a:bodyPr vert="horz" wrap="square" lIns="0" tIns="0" rIns="0" bIns="0" rtlCol="0">
            <a:spAutoFit/>
          </a:bodyPr>
          <a:lstStyle/>
          <a:p>
            <a:pPr marL="355600" marR="5080" indent="-342900">
              <a:lnSpc>
                <a:spcPct val="100000"/>
              </a:lnSpc>
              <a:buFont typeface="Arial"/>
              <a:buChar char="•"/>
              <a:tabLst>
                <a:tab pos="355600" algn="l"/>
              </a:tabLst>
            </a:pPr>
            <a:r>
              <a:rPr sz="2000" dirty="0">
                <a:latin typeface="Arial"/>
                <a:cs typeface="Arial"/>
              </a:rPr>
              <a:t>In</a:t>
            </a:r>
            <a:r>
              <a:rPr sz="2000" spc="5" dirty="0">
                <a:latin typeface="Arial"/>
                <a:cs typeface="Arial"/>
              </a:rPr>
              <a:t>f</a:t>
            </a:r>
            <a:r>
              <a:rPr sz="2000" dirty="0">
                <a:latin typeface="Arial"/>
                <a:cs typeface="Arial"/>
              </a:rPr>
              <a:t>or</a:t>
            </a:r>
            <a:r>
              <a:rPr sz="2000" spc="5" dirty="0">
                <a:latin typeface="Arial"/>
                <a:cs typeface="Arial"/>
              </a:rPr>
              <a:t>m</a:t>
            </a:r>
            <a:r>
              <a:rPr sz="2000" dirty="0">
                <a:latin typeface="Arial"/>
                <a:cs typeface="Arial"/>
              </a:rPr>
              <a:t>ation</a:t>
            </a:r>
            <a:r>
              <a:rPr sz="2000" spc="-10" dirty="0">
                <a:latin typeface="Arial"/>
                <a:cs typeface="Arial"/>
              </a:rPr>
              <a:t> </a:t>
            </a:r>
            <a:r>
              <a:rPr sz="2000" dirty="0">
                <a:latin typeface="Arial"/>
                <a:cs typeface="Arial"/>
              </a:rPr>
              <a:t>that</a:t>
            </a:r>
            <a:r>
              <a:rPr sz="2000" spc="5" dirty="0">
                <a:latin typeface="Arial"/>
                <a:cs typeface="Arial"/>
              </a:rPr>
              <a:t> </a:t>
            </a:r>
            <a:r>
              <a:rPr sz="2000" spc="-10" dirty="0">
                <a:latin typeface="Arial"/>
                <a:cs typeface="Arial"/>
              </a:rPr>
              <a:t>e</a:t>
            </a:r>
            <a:r>
              <a:rPr sz="2000" dirty="0">
                <a:latin typeface="Arial"/>
                <a:cs typeface="Arial"/>
              </a:rPr>
              <a:t>ither</a:t>
            </a:r>
            <a:r>
              <a:rPr sz="2000" spc="5" dirty="0">
                <a:latin typeface="Arial"/>
                <a:cs typeface="Arial"/>
              </a:rPr>
              <a:t> </a:t>
            </a:r>
            <a:r>
              <a:rPr sz="2000" dirty="0">
                <a:latin typeface="Arial"/>
                <a:cs typeface="Arial"/>
              </a:rPr>
              <a:t>does</a:t>
            </a:r>
            <a:r>
              <a:rPr sz="2000" spc="15" dirty="0">
                <a:latin typeface="Arial"/>
                <a:cs typeface="Arial"/>
              </a:rPr>
              <a:t> </a:t>
            </a:r>
            <a:r>
              <a:rPr sz="2000" dirty="0">
                <a:latin typeface="Arial"/>
                <a:cs typeface="Arial"/>
              </a:rPr>
              <a:t>not have</a:t>
            </a:r>
            <a:r>
              <a:rPr sz="2000" spc="10" dirty="0">
                <a:latin typeface="Arial"/>
                <a:cs typeface="Arial"/>
              </a:rPr>
              <a:t> </a:t>
            </a:r>
            <a:r>
              <a:rPr sz="2000" dirty="0">
                <a:latin typeface="Arial"/>
                <a:cs typeface="Arial"/>
              </a:rPr>
              <a:t>a</a:t>
            </a:r>
            <a:r>
              <a:rPr sz="2000" spc="-10" dirty="0">
                <a:latin typeface="Arial"/>
                <a:cs typeface="Arial"/>
              </a:rPr>
              <a:t> </a:t>
            </a:r>
            <a:r>
              <a:rPr sz="2000" dirty="0">
                <a:latin typeface="Arial"/>
                <a:cs typeface="Arial"/>
              </a:rPr>
              <a:t>pr</a:t>
            </a:r>
            <a:r>
              <a:rPr sz="2000" spc="-35" dirty="0">
                <a:latin typeface="Arial"/>
                <a:cs typeface="Arial"/>
              </a:rPr>
              <a:t>e</a:t>
            </a:r>
            <a:r>
              <a:rPr sz="2000" dirty="0">
                <a:latin typeface="Arial"/>
                <a:cs typeface="Arial"/>
              </a:rPr>
              <a:t>-defined</a:t>
            </a:r>
            <a:r>
              <a:rPr sz="2000" spc="25" dirty="0">
                <a:latin typeface="Arial"/>
                <a:cs typeface="Arial"/>
              </a:rPr>
              <a:t> </a:t>
            </a:r>
            <a:r>
              <a:rPr sz="2000" dirty="0">
                <a:latin typeface="Arial"/>
                <a:cs typeface="Arial"/>
              </a:rPr>
              <a:t>data model</a:t>
            </a:r>
            <a:r>
              <a:rPr sz="2000" spc="5" dirty="0">
                <a:latin typeface="Arial"/>
                <a:cs typeface="Arial"/>
              </a:rPr>
              <a:t> </a:t>
            </a:r>
            <a:r>
              <a:rPr sz="2000" dirty="0">
                <a:latin typeface="Arial"/>
                <a:cs typeface="Arial"/>
              </a:rPr>
              <a:t>or </a:t>
            </a:r>
            <a:r>
              <a:rPr sz="2000" spc="-10" dirty="0">
                <a:latin typeface="Arial"/>
                <a:cs typeface="Arial"/>
              </a:rPr>
              <a:t>i</a:t>
            </a:r>
            <a:r>
              <a:rPr sz="2000" dirty="0">
                <a:latin typeface="Arial"/>
                <a:cs typeface="Arial"/>
              </a:rPr>
              <a:t>s not</a:t>
            </a:r>
            <a:r>
              <a:rPr sz="2000" spc="5" dirty="0">
                <a:latin typeface="Arial"/>
                <a:cs typeface="Arial"/>
              </a:rPr>
              <a:t> </a:t>
            </a:r>
            <a:r>
              <a:rPr sz="2000" dirty="0">
                <a:latin typeface="Arial"/>
                <a:cs typeface="Arial"/>
              </a:rPr>
              <a:t>organized</a:t>
            </a:r>
            <a:r>
              <a:rPr sz="2000" spc="25" dirty="0">
                <a:latin typeface="Arial"/>
                <a:cs typeface="Arial"/>
              </a:rPr>
              <a:t> </a:t>
            </a:r>
            <a:r>
              <a:rPr sz="2000" dirty="0">
                <a:latin typeface="Arial"/>
                <a:cs typeface="Arial"/>
              </a:rPr>
              <a:t>in</a:t>
            </a:r>
            <a:r>
              <a:rPr sz="2000" spc="5" dirty="0">
                <a:latin typeface="Arial"/>
                <a:cs typeface="Arial"/>
              </a:rPr>
              <a:t> </a:t>
            </a:r>
            <a:r>
              <a:rPr sz="2000" dirty="0">
                <a:latin typeface="Arial"/>
                <a:cs typeface="Arial"/>
              </a:rPr>
              <a:t>a</a:t>
            </a:r>
            <a:r>
              <a:rPr sz="2000" spc="-10" dirty="0">
                <a:latin typeface="Arial"/>
                <a:cs typeface="Arial"/>
              </a:rPr>
              <a:t> </a:t>
            </a:r>
            <a:r>
              <a:rPr sz="2000" dirty="0">
                <a:latin typeface="Arial"/>
                <a:cs typeface="Arial"/>
              </a:rPr>
              <a:t>prede</a:t>
            </a:r>
            <a:r>
              <a:rPr sz="2000" spc="5" dirty="0">
                <a:latin typeface="Arial"/>
                <a:cs typeface="Arial"/>
              </a:rPr>
              <a:t>f</a:t>
            </a:r>
            <a:r>
              <a:rPr sz="2000" dirty="0">
                <a:latin typeface="Arial"/>
                <a:cs typeface="Arial"/>
              </a:rPr>
              <a:t>ined</a:t>
            </a:r>
            <a:r>
              <a:rPr sz="2000" spc="20" dirty="0">
                <a:latin typeface="Arial"/>
                <a:cs typeface="Arial"/>
              </a:rPr>
              <a:t> </a:t>
            </a:r>
            <a:r>
              <a:rPr sz="2000" dirty="0">
                <a:latin typeface="Arial"/>
                <a:cs typeface="Arial"/>
              </a:rPr>
              <a:t>manner</a:t>
            </a:r>
            <a:r>
              <a:rPr lang="en-US" sz="2000" dirty="0">
                <a:latin typeface="Arial"/>
                <a:cs typeface="Arial"/>
              </a:rPr>
              <a:t>. </a:t>
            </a:r>
          </a:p>
          <a:p>
            <a:pPr marL="355600" marR="5080" indent="-342900">
              <a:lnSpc>
                <a:spcPct val="100000"/>
              </a:lnSpc>
              <a:buFont typeface="Arial"/>
              <a:buChar char="•"/>
              <a:tabLst>
                <a:tab pos="355600" algn="l"/>
              </a:tabLst>
            </a:pPr>
            <a:endParaRPr sz="2000" dirty="0">
              <a:latin typeface="Arial"/>
              <a:cs typeface="Arial"/>
            </a:endParaRPr>
          </a:p>
          <a:p>
            <a:pPr marL="355600" marR="431165" indent="-342900">
              <a:lnSpc>
                <a:spcPct val="100000"/>
              </a:lnSpc>
              <a:spcBef>
                <a:spcPts val="575"/>
              </a:spcBef>
              <a:buFont typeface="Arial"/>
              <a:buChar char="•"/>
              <a:tabLst>
                <a:tab pos="355600" algn="l"/>
              </a:tabLst>
            </a:pPr>
            <a:r>
              <a:rPr sz="2000" dirty="0">
                <a:latin typeface="Arial"/>
                <a:cs typeface="Arial"/>
              </a:rPr>
              <a:t>8</a:t>
            </a:r>
            <a:r>
              <a:rPr lang="en-US" sz="2000" spc="-5" dirty="0">
                <a:latin typeface="Arial"/>
                <a:cs typeface="Arial"/>
              </a:rPr>
              <a:t>0</a:t>
            </a:r>
            <a:r>
              <a:rPr sz="2000" dirty="0">
                <a:latin typeface="Arial"/>
                <a:cs typeface="Arial"/>
              </a:rPr>
              <a:t>-90</a:t>
            </a:r>
            <a:r>
              <a:rPr sz="2000" spc="5" dirty="0">
                <a:latin typeface="Arial"/>
                <a:cs typeface="Arial"/>
              </a:rPr>
              <a:t> </a:t>
            </a:r>
            <a:r>
              <a:rPr sz="2000" dirty="0">
                <a:latin typeface="Arial"/>
                <a:cs typeface="Arial"/>
              </a:rPr>
              <a:t>percent of </a:t>
            </a:r>
            <a:r>
              <a:rPr sz="2000" spc="-10" dirty="0">
                <a:latin typeface="Arial"/>
                <a:cs typeface="Arial"/>
              </a:rPr>
              <a:t>a</a:t>
            </a:r>
            <a:r>
              <a:rPr sz="2000" dirty="0">
                <a:latin typeface="Arial"/>
                <a:cs typeface="Arial"/>
              </a:rPr>
              <a:t>ll corporate data is in some kind</a:t>
            </a:r>
            <a:r>
              <a:rPr sz="2000" spc="5" dirty="0">
                <a:latin typeface="Arial"/>
                <a:cs typeface="Arial"/>
              </a:rPr>
              <a:t> </a:t>
            </a:r>
            <a:r>
              <a:rPr sz="2000" dirty="0">
                <a:latin typeface="Arial"/>
                <a:cs typeface="Arial"/>
              </a:rPr>
              <a:t>of unst</a:t>
            </a:r>
            <a:r>
              <a:rPr sz="2000" spc="5" dirty="0">
                <a:latin typeface="Arial"/>
                <a:cs typeface="Arial"/>
              </a:rPr>
              <a:t>r</a:t>
            </a:r>
            <a:r>
              <a:rPr sz="2000" dirty="0">
                <a:latin typeface="Arial"/>
                <a:cs typeface="Arial"/>
              </a:rPr>
              <a:t>uctu</a:t>
            </a:r>
            <a:r>
              <a:rPr sz="2000" spc="5" dirty="0">
                <a:latin typeface="Arial"/>
                <a:cs typeface="Arial"/>
              </a:rPr>
              <a:t>r</a:t>
            </a:r>
            <a:r>
              <a:rPr sz="2000" dirty="0">
                <a:latin typeface="Arial"/>
                <a:cs typeface="Arial"/>
              </a:rPr>
              <a:t>ed </a:t>
            </a:r>
            <a:r>
              <a:rPr sz="2000" spc="5" dirty="0">
                <a:latin typeface="Arial"/>
                <a:cs typeface="Arial"/>
              </a:rPr>
              <a:t>f</a:t>
            </a:r>
            <a:r>
              <a:rPr sz="2000" dirty="0">
                <a:latin typeface="Arial"/>
                <a:cs typeface="Arial"/>
              </a:rPr>
              <a:t>orm</a:t>
            </a:r>
            <a:r>
              <a:rPr sz="2000" spc="-10" dirty="0">
                <a:latin typeface="Arial"/>
                <a:cs typeface="Arial"/>
              </a:rPr>
              <a:t> </a:t>
            </a:r>
            <a:r>
              <a:rPr sz="2000" dirty="0">
                <a:latin typeface="Arial"/>
                <a:cs typeface="Arial"/>
              </a:rPr>
              <a:t>(e</a:t>
            </a:r>
            <a:r>
              <a:rPr sz="2000" spc="5" dirty="0">
                <a:latin typeface="Arial"/>
                <a:cs typeface="Arial"/>
              </a:rPr>
              <a:t>.</a:t>
            </a:r>
            <a:r>
              <a:rPr sz="2000" dirty="0">
                <a:latin typeface="Arial"/>
                <a:cs typeface="Arial"/>
              </a:rPr>
              <a:t>g.,</a:t>
            </a:r>
            <a:r>
              <a:rPr sz="2000" spc="-25" dirty="0">
                <a:latin typeface="Arial"/>
                <a:cs typeface="Arial"/>
              </a:rPr>
              <a:t> </a:t>
            </a:r>
            <a:r>
              <a:rPr sz="2000" dirty="0">
                <a:latin typeface="Arial"/>
                <a:cs typeface="Arial"/>
              </a:rPr>
              <a:t>text)</a:t>
            </a:r>
          </a:p>
          <a:p>
            <a:pPr marL="756285" lvl="1" indent="-286385">
              <a:lnSpc>
                <a:spcPct val="100000"/>
              </a:lnSpc>
              <a:spcBef>
                <a:spcPts val="520"/>
              </a:spcBef>
              <a:buFont typeface="Arial"/>
              <a:buChar char="–"/>
              <a:tabLst>
                <a:tab pos="756920" algn="l"/>
              </a:tabLst>
            </a:pPr>
            <a:r>
              <a:rPr dirty="0">
                <a:latin typeface="Arial"/>
                <a:cs typeface="Arial"/>
              </a:rPr>
              <a:t>Busine</a:t>
            </a:r>
            <a:r>
              <a:rPr spc="10" dirty="0">
                <a:latin typeface="Arial"/>
                <a:cs typeface="Arial"/>
              </a:rPr>
              <a:t>s</a:t>
            </a:r>
            <a:r>
              <a:rPr dirty="0">
                <a:latin typeface="Arial"/>
                <a:cs typeface="Arial"/>
              </a:rPr>
              <a:t>s</a:t>
            </a:r>
            <a:r>
              <a:rPr spc="-25" dirty="0">
                <a:latin typeface="Arial"/>
                <a:cs typeface="Arial"/>
              </a:rPr>
              <a:t> </a:t>
            </a:r>
            <a:r>
              <a:rPr dirty="0">
                <a:latin typeface="Arial"/>
                <a:cs typeface="Arial"/>
              </a:rPr>
              <a:t>data:</a:t>
            </a:r>
          </a:p>
          <a:p>
            <a:pPr marL="1155700" lvl="2" indent="-228600">
              <a:lnSpc>
                <a:spcPct val="100000"/>
              </a:lnSpc>
              <a:spcBef>
                <a:spcPts val="645"/>
              </a:spcBef>
              <a:buFont typeface="Arial"/>
              <a:buChar char="•"/>
              <a:tabLst>
                <a:tab pos="1156335" algn="l"/>
              </a:tabLst>
            </a:pPr>
            <a:r>
              <a:rPr sz="1600" dirty="0">
                <a:latin typeface="Arial"/>
                <a:cs typeface="Arial"/>
              </a:rPr>
              <a:t>Ca</a:t>
            </a:r>
            <a:r>
              <a:rPr sz="1600" spc="5" dirty="0">
                <a:latin typeface="Arial"/>
                <a:cs typeface="Arial"/>
              </a:rPr>
              <a:t>l</a:t>
            </a:r>
            <a:r>
              <a:rPr sz="1600" dirty="0">
                <a:latin typeface="Arial"/>
                <a:cs typeface="Arial"/>
              </a:rPr>
              <a:t>l</a:t>
            </a:r>
            <a:r>
              <a:rPr sz="1600" spc="-25" dirty="0">
                <a:latin typeface="Arial"/>
                <a:cs typeface="Arial"/>
              </a:rPr>
              <a:t> </a:t>
            </a:r>
            <a:r>
              <a:rPr sz="1600" dirty="0">
                <a:latin typeface="Arial"/>
                <a:cs typeface="Arial"/>
              </a:rPr>
              <a:t>center</a:t>
            </a:r>
            <a:r>
              <a:rPr sz="1600" spc="10" dirty="0">
                <a:latin typeface="Arial"/>
                <a:cs typeface="Arial"/>
              </a:rPr>
              <a:t> </a:t>
            </a:r>
            <a:r>
              <a:rPr sz="1600" spc="-10" dirty="0">
                <a:latin typeface="Arial"/>
                <a:cs typeface="Arial"/>
              </a:rPr>
              <a:t>t</a:t>
            </a:r>
            <a:r>
              <a:rPr sz="1600" dirty="0">
                <a:latin typeface="Arial"/>
                <a:cs typeface="Arial"/>
              </a:rPr>
              <a:t>ransc</a:t>
            </a:r>
            <a:r>
              <a:rPr sz="1600" spc="-10" dirty="0">
                <a:latin typeface="Arial"/>
                <a:cs typeface="Arial"/>
              </a:rPr>
              <a:t>r</a:t>
            </a:r>
            <a:r>
              <a:rPr sz="1600" dirty="0">
                <a:latin typeface="Arial"/>
                <a:cs typeface="Arial"/>
              </a:rPr>
              <a:t>ip</a:t>
            </a:r>
            <a:r>
              <a:rPr sz="1600" spc="-10" dirty="0">
                <a:latin typeface="Arial"/>
                <a:cs typeface="Arial"/>
              </a:rPr>
              <a:t>t</a:t>
            </a:r>
            <a:r>
              <a:rPr sz="1600" dirty="0">
                <a:latin typeface="Arial"/>
                <a:cs typeface="Arial"/>
              </a:rPr>
              <a:t>s</a:t>
            </a:r>
          </a:p>
          <a:p>
            <a:pPr marL="1155700" lvl="2" indent="-228600">
              <a:lnSpc>
                <a:spcPct val="100000"/>
              </a:lnSpc>
              <a:spcBef>
                <a:spcPts val="610"/>
              </a:spcBef>
              <a:buFont typeface="Arial"/>
              <a:buChar char="•"/>
              <a:tabLst>
                <a:tab pos="1156335" algn="l"/>
              </a:tabLst>
            </a:pPr>
            <a:r>
              <a:rPr sz="1600" spc="-10" dirty="0">
                <a:latin typeface="Arial"/>
                <a:cs typeface="Arial"/>
              </a:rPr>
              <a:t>Ot</a:t>
            </a:r>
            <a:r>
              <a:rPr sz="1600" dirty="0">
                <a:latin typeface="Arial"/>
                <a:cs typeface="Arial"/>
              </a:rPr>
              <a:t>her</a:t>
            </a:r>
            <a:r>
              <a:rPr sz="1600" spc="10" dirty="0">
                <a:latin typeface="Arial"/>
                <a:cs typeface="Arial"/>
              </a:rPr>
              <a:t> </a:t>
            </a:r>
            <a:r>
              <a:rPr sz="1600" dirty="0">
                <a:latin typeface="Arial"/>
                <a:cs typeface="Arial"/>
              </a:rPr>
              <a:t>C</a:t>
            </a:r>
            <a:r>
              <a:rPr sz="1600" spc="5" dirty="0">
                <a:latin typeface="Arial"/>
                <a:cs typeface="Arial"/>
              </a:rPr>
              <a:t>R</a:t>
            </a:r>
            <a:r>
              <a:rPr sz="1600" dirty="0">
                <a:latin typeface="Arial"/>
                <a:cs typeface="Arial"/>
              </a:rPr>
              <a:t>M</a:t>
            </a:r>
          </a:p>
          <a:p>
            <a:pPr marL="756285" lvl="1" indent="-286385">
              <a:lnSpc>
                <a:spcPct val="100000"/>
              </a:lnSpc>
              <a:spcBef>
                <a:spcPts val="685"/>
              </a:spcBef>
              <a:buFont typeface="Arial"/>
              <a:buChar char="–"/>
              <a:tabLst>
                <a:tab pos="756920" algn="l"/>
              </a:tabLst>
            </a:pPr>
            <a:r>
              <a:rPr dirty="0">
                <a:latin typeface="Arial"/>
                <a:cs typeface="Arial"/>
              </a:rPr>
              <a:t>Email</a:t>
            </a:r>
            <a:r>
              <a:rPr lang="en-US" dirty="0">
                <a:latin typeface="Arial"/>
                <a:cs typeface="Arial"/>
              </a:rPr>
              <a:t>, text messages, </a:t>
            </a:r>
            <a:endParaRPr dirty="0">
              <a:latin typeface="Arial"/>
              <a:cs typeface="Arial"/>
            </a:endParaRPr>
          </a:p>
          <a:p>
            <a:pPr marL="756285" lvl="1" indent="-286385">
              <a:lnSpc>
                <a:spcPct val="100000"/>
              </a:lnSpc>
              <a:spcBef>
                <a:spcPts val="720"/>
              </a:spcBef>
              <a:buFont typeface="Arial"/>
              <a:buChar char="–"/>
              <a:tabLst>
                <a:tab pos="756920" algn="l"/>
              </a:tabLst>
            </a:pPr>
            <a:r>
              <a:rPr dirty="0">
                <a:latin typeface="Arial"/>
                <a:cs typeface="Arial"/>
              </a:rPr>
              <a:t>Open-ended</a:t>
            </a:r>
            <a:r>
              <a:rPr spc="-45" dirty="0">
                <a:latin typeface="Arial"/>
                <a:cs typeface="Arial"/>
              </a:rPr>
              <a:t> </a:t>
            </a:r>
            <a:r>
              <a:rPr dirty="0">
                <a:latin typeface="Arial"/>
                <a:cs typeface="Arial"/>
              </a:rPr>
              <a:t>s</a:t>
            </a:r>
            <a:r>
              <a:rPr spc="5" dirty="0">
                <a:latin typeface="Arial"/>
                <a:cs typeface="Arial"/>
              </a:rPr>
              <a:t>u</a:t>
            </a:r>
            <a:r>
              <a:rPr dirty="0">
                <a:latin typeface="Arial"/>
                <a:cs typeface="Arial"/>
              </a:rPr>
              <a:t>rvey</a:t>
            </a:r>
            <a:r>
              <a:rPr spc="-35" dirty="0">
                <a:latin typeface="Arial"/>
                <a:cs typeface="Arial"/>
              </a:rPr>
              <a:t> </a:t>
            </a:r>
            <a:r>
              <a:rPr dirty="0">
                <a:latin typeface="Arial"/>
                <a:cs typeface="Arial"/>
              </a:rPr>
              <a:t>res</a:t>
            </a:r>
            <a:r>
              <a:rPr spc="5" dirty="0">
                <a:latin typeface="Arial"/>
                <a:cs typeface="Arial"/>
              </a:rPr>
              <a:t>p</a:t>
            </a:r>
            <a:r>
              <a:rPr dirty="0">
                <a:latin typeface="Arial"/>
                <a:cs typeface="Arial"/>
              </a:rPr>
              <a:t>on</a:t>
            </a:r>
            <a:r>
              <a:rPr spc="5" dirty="0">
                <a:latin typeface="Arial"/>
                <a:cs typeface="Arial"/>
              </a:rPr>
              <a:t>s</a:t>
            </a:r>
            <a:r>
              <a:rPr dirty="0">
                <a:latin typeface="Arial"/>
                <a:cs typeface="Arial"/>
              </a:rPr>
              <a:t>es</a:t>
            </a:r>
          </a:p>
          <a:p>
            <a:pPr marL="756285" lvl="1" indent="-286385">
              <a:lnSpc>
                <a:spcPct val="100000"/>
              </a:lnSpc>
              <a:spcBef>
                <a:spcPts val="720"/>
              </a:spcBef>
              <a:buFont typeface="Arial"/>
              <a:buChar char="–"/>
              <a:tabLst>
                <a:tab pos="756920" algn="l"/>
              </a:tabLst>
            </a:pPr>
            <a:r>
              <a:rPr spc="-35" dirty="0">
                <a:latin typeface="Arial"/>
                <a:cs typeface="Arial"/>
              </a:rPr>
              <a:t>W</a:t>
            </a:r>
            <a:r>
              <a:rPr dirty="0">
                <a:latin typeface="Arial"/>
                <a:cs typeface="Arial"/>
              </a:rPr>
              <a:t>eb</a:t>
            </a:r>
            <a:r>
              <a:rPr spc="-15" dirty="0">
                <a:latin typeface="Arial"/>
                <a:cs typeface="Arial"/>
              </a:rPr>
              <a:t> </a:t>
            </a:r>
            <a:r>
              <a:rPr dirty="0">
                <a:latin typeface="Arial"/>
                <a:cs typeface="Arial"/>
              </a:rPr>
              <a:t>pages</a:t>
            </a:r>
            <a:r>
              <a:rPr lang="en-US" dirty="0">
                <a:latin typeface="Arial"/>
                <a:cs typeface="Arial"/>
              </a:rPr>
              <a:t>, blogs</a:t>
            </a:r>
            <a:endParaRPr dirty="0">
              <a:latin typeface="Arial"/>
              <a:cs typeface="Arial"/>
            </a:endParaRPr>
          </a:p>
          <a:p>
            <a:pPr marL="756285" lvl="1" indent="-286385">
              <a:lnSpc>
                <a:spcPct val="100000"/>
              </a:lnSpc>
              <a:spcBef>
                <a:spcPts val="720"/>
              </a:spcBef>
              <a:buFont typeface="Arial"/>
              <a:buChar char="–"/>
              <a:tabLst>
                <a:tab pos="756920" algn="l"/>
              </a:tabLst>
            </a:pPr>
            <a:r>
              <a:rPr dirty="0">
                <a:latin typeface="Arial"/>
                <a:cs typeface="Arial"/>
              </a:rPr>
              <a:t>Or</a:t>
            </a:r>
            <a:r>
              <a:rPr spc="5" dirty="0">
                <a:latin typeface="Arial"/>
                <a:cs typeface="Arial"/>
              </a:rPr>
              <a:t>g</a:t>
            </a:r>
            <a:r>
              <a:rPr dirty="0">
                <a:latin typeface="Arial"/>
                <a:cs typeface="Arial"/>
              </a:rPr>
              <a:t>ani</a:t>
            </a:r>
            <a:r>
              <a:rPr spc="5" dirty="0">
                <a:latin typeface="Arial"/>
                <a:cs typeface="Arial"/>
              </a:rPr>
              <a:t>z</a:t>
            </a:r>
            <a:r>
              <a:rPr dirty="0">
                <a:latin typeface="Arial"/>
                <a:cs typeface="Arial"/>
              </a:rPr>
              <a:t>ational</a:t>
            </a:r>
            <a:r>
              <a:rPr spc="-40" dirty="0">
                <a:latin typeface="Arial"/>
                <a:cs typeface="Arial"/>
              </a:rPr>
              <a:t> </a:t>
            </a:r>
            <a:r>
              <a:rPr dirty="0">
                <a:latin typeface="Arial"/>
                <a:cs typeface="Arial"/>
              </a:rPr>
              <a:t>do</a:t>
            </a:r>
            <a:r>
              <a:rPr spc="5" dirty="0">
                <a:latin typeface="Arial"/>
                <a:cs typeface="Arial"/>
              </a:rPr>
              <a:t>c</a:t>
            </a:r>
            <a:r>
              <a:rPr dirty="0">
                <a:latin typeface="Arial"/>
                <a:cs typeface="Arial"/>
              </a:rPr>
              <a:t>uments</a:t>
            </a:r>
          </a:p>
          <a:p>
            <a:pPr marL="756285" lvl="1" indent="-286385">
              <a:lnSpc>
                <a:spcPct val="100000"/>
              </a:lnSpc>
              <a:spcBef>
                <a:spcPts val="720"/>
              </a:spcBef>
              <a:buFont typeface="Arial"/>
              <a:buChar char="–"/>
              <a:tabLst>
                <a:tab pos="756920" algn="l"/>
              </a:tabLst>
            </a:pPr>
            <a:r>
              <a:rPr dirty="0">
                <a:latin typeface="Arial"/>
                <a:cs typeface="Arial"/>
              </a:rPr>
              <a:t>Regulatory</a:t>
            </a:r>
            <a:r>
              <a:rPr spc="-30" dirty="0">
                <a:latin typeface="Arial"/>
                <a:cs typeface="Arial"/>
              </a:rPr>
              <a:t> </a:t>
            </a:r>
            <a:r>
              <a:rPr dirty="0">
                <a:latin typeface="Arial"/>
                <a:cs typeface="Arial"/>
              </a:rPr>
              <a:t>information</a:t>
            </a:r>
            <a:endParaRPr lang="en-US" dirty="0">
              <a:latin typeface="Arial"/>
              <a:cs typeface="Arial"/>
            </a:endParaRPr>
          </a:p>
          <a:p>
            <a:pPr marL="756285" lvl="1" indent="-286385">
              <a:lnSpc>
                <a:spcPct val="100000"/>
              </a:lnSpc>
              <a:spcBef>
                <a:spcPts val="720"/>
              </a:spcBef>
              <a:buFont typeface="Arial"/>
              <a:buChar char="–"/>
              <a:tabLst>
                <a:tab pos="756920" algn="l"/>
              </a:tabLst>
            </a:pPr>
            <a:r>
              <a:rPr lang="en-US" dirty="0">
                <a:latin typeface="Arial"/>
                <a:cs typeface="Arial"/>
              </a:rPr>
              <a:t>Forum, tweets, Facebook messages,  </a:t>
            </a:r>
          </a:p>
          <a:p>
            <a:pPr marL="756285" lvl="1" indent="-286385">
              <a:lnSpc>
                <a:spcPct val="100000"/>
              </a:lnSpc>
              <a:spcBef>
                <a:spcPts val="720"/>
              </a:spcBef>
              <a:buFont typeface="Arial"/>
              <a:buChar char="–"/>
              <a:tabLst>
                <a:tab pos="756920" algn="l"/>
              </a:tabLst>
            </a:pPr>
            <a:r>
              <a:rPr lang="en-US" dirty="0">
                <a:latin typeface="Arial"/>
                <a:cs typeface="Arial"/>
              </a:rPr>
              <a:t>Online reviews </a:t>
            </a:r>
            <a:endParaRPr dirty="0">
              <a:latin typeface="Arial"/>
              <a:cs typeface="Arial"/>
            </a:endParaRPr>
          </a:p>
        </p:txBody>
      </p:sp>
      <p:sp>
        <p:nvSpPr>
          <p:cNvPr id="4" name="object 4"/>
          <p:cNvSpPr/>
          <p:nvPr/>
        </p:nvSpPr>
        <p:spPr>
          <a:xfrm>
            <a:off x="5334000" y="3082271"/>
            <a:ext cx="3124200" cy="319278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5</a:t>
            </a:fld>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495" dirty="0"/>
              <a:t>T</a:t>
            </a:r>
            <a:r>
              <a:rPr dirty="0"/>
              <a:t>ext M</a:t>
            </a:r>
            <a:r>
              <a:rPr spc="5" dirty="0"/>
              <a:t>i</a:t>
            </a:r>
            <a:r>
              <a:rPr dirty="0"/>
              <a:t>ning</a:t>
            </a:r>
            <a:r>
              <a:rPr spc="-25" dirty="0"/>
              <a:t> </a:t>
            </a:r>
            <a:r>
              <a:rPr dirty="0"/>
              <a:t>and Data M</a:t>
            </a:r>
            <a:r>
              <a:rPr spc="10" dirty="0"/>
              <a:t>i</a:t>
            </a:r>
            <a:r>
              <a:rPr dirty="0"/>
              <a:t>ning</a:t>
            </a:r>
          </a:p>
        </p:txBody>
      </p:sp>
      <p:sp>
        <p:nvSpPr>
          <p:cNvPr id="3" name="object 3"/>
          <p:cNvSpPr/>
          <p:nvPr/>
        </p:nvSpPr>
        <p:spPr>
          <a:xfrm>
            <a:off x="761999" y="1676400"/>
            <a:ext cx="7620000" cy="4648200"/>
          </a:xfrm>
          <a:prstGeom prst="rect">
            <a:avLst/>
          </a:prstGeom>
          <a:blipFill>
            <a:blip r:embed="rId3" cstate="print"/>
            <a:srcRect/>
            <a:stretch>
              <a:fillRect t="-3278"/>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6</a:t>
            </a:fld>
            <a:endParaRPr dirty="0"/>
          </a:p>
        </p:txBody>
      </p:sp>
      <p:sp>
        <p:nvSpPr>
          <p:cNvPr id="5" name="Rectangle 4"/>
          <p:cNvSpPr/>
          <p:nvPr/>
        </p:nvSpPr>
        <p:spPr>
          <a:xfrm>
            <a:off x="791736" y="6351728"/>
            <a:ext cx="2561920" cy="276999"/>
          </a:xfrm>
          <a:prstGeom prst="rect">
            <a:avLst/>
          </a:prstGeom>
        </p:spPr>
        <p:txBody>
          <a:bodyPr wrap="none">
            <a:spAutoFit/>
          </a:bodyPr>
          <a:lstStyle/>
          <a:p>
            <a:r>
              <a:rPr lang="en-US" sz="1200" i="0" dirty="0">
                <a:solidFill>
                  <a:srgbClr val="222222"/>
                </a:solidFill>
                <a:effectLst/>
                <a:latin typeface="Roboto"/>
              </a:rPr>
              <a:t>NLP: Natural language processing </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4568" t="52411" r="39984" b="31533"/>
          <a:stretch/>
        </p:blipFill>
        <p:spPr>
          <a:xfrm>
            <a:off x="1456938" y="5381035"/>
            <a:ext cx="7660042" cy="1465813"/>
          </a:xfrm>
          <a:prstGeom prst="rect">
            <a:avLst/>
          </a:prstGeom>
        </p:spPr>
      </p:pic>
      <p:sp>
        <p:nvSpPr>
          <p:cNvPr id="2" name="object 2"/>
          <p:cNvSpPr txBox="1">
            <a:spLocks noGrp="1"/>
          </p:cNvSpPr>
          <p:nvPr>
            <p:ph type="title"/>
          </p:nvPr>
        </p:nvSpPr>
        <p:spPr>
          <a:prstGeom prst="rect">
            <a:avLst/>
          </a:prstGeom>
        </p:spPr>
        <p:txBody>
          <a:bodyPr vert="horz" wrap="square" lIns="0" tIns="0" rIns="0" bIns="0" rtlCol="0">
            <a:spAutoFit/>
          </a:bodyPr>
          <a:lstStyle/>
          <a:p>
            <a:pPr marL="830580">
              <a:lnSpc>
                <a:spcPct val="100000"/>
              </a:lnSpc>
            </a:pPr>
            <a:r>
              <a:rPr sz="4000" spc="-480" dirty="0"/>
              <a:t>T</a:t>
            </a:r>
            <a:r>
              <a:rPr sz="4000" spc="-20" dirty="0"/>
              <a:t>ext</a:t>
            </a:r>
            <a:r>
              <a:rPr sz="4000" spc="10" dirty="0"/>
              <a:t> </a:t>
            </a:r>
            <a:r>
              <a:rPr sz="4000" spc="-20" dirty="0"/>
              <a:t>Mining</a:t>
            </a:r>
            <a:r>
              <a:rPr sz="4000" spc="-210" dirty="0"/>
              <a:t> </a:t>
            </a:r>
            <a:r>
              <a:rPr sz="4000" spc="-20" dirty="0"/>
              <a:t>Applications</a:t>
            </a:r>
            <a:endParaRPr sz="4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7</a:t>
            </a:fld>
            <a:endParaRPr dirty="0"/>
          </a:p>
        </p:txBody>
      </p:sp>
      <p:sp>
        <p:nvSpPr>
          <p:cNvPr id="3" name="object 3"/>
          <p:cNvSpPr txBox="1"/>
          <p:nvPr/>
        </p:nvSpPr>
        <p:spPr>
          <a:xfrm>
            <a:off x="316229" y="1698847"/>
            <a:ext cx="8762617" cy="4144724"/>
          </a:xfrm>
          <a:prstGeom prst="rect">
            <a:avLst/>
          </a:prstGeom>
        </p:spPr>
        <p:txBody>
          <a:bodyPr vert="horz" wrap="square" lIns="0" tIns="0" rIns="0" bIns="0" rtlCol="0">
            <a:spAutoFit/>
          </a:bodyPr>
          <a:lstStyle/>
          <a:p>
            <a:pPr marL="355600" indent="-342900">
              <a:lnSpc>
                <a:spcPct val="100000"/>
              </a:lnSpc>
              <a:buFont typeface="Arial"/>
              <a:buChar char="•"/>
              <a:tabLst>
                <a:tab pos="355600" algn="l"/>
              </a:tabLst>
            </a:pPr>
            <a:r>
              <a:rPr sz="2400" dirty="0">
                <a:latin typeface="Arial"/>
                <a:cs typeface="Arial"/>
              </a:rPr>
              <a:t>Spell</a:t>
            </a:r>
            <a:r>
              <a:rPr sz="2400" spc="-15" dirty="0">
                <a:latin typeface="Arial"/>
                <a:cs typeface="Arial"/>
              </a:rPr>
              <a:t> </a:t>
            </a:r>
            <a:r>
              <a:rPr sz="2400" spc="15" dirty="0">
                <a:latin typeface="Arial"/>
                <a:cs typeface="Arial"/>
              </a:rPr>
              <a:t>c</a:t>
            </a:r>
            <a:r>
              <a:rPr sz="2400" dirty="0">
                <a:latin typeface="Arial"/>
                <a:cs typeface="Arial"/>
              </a:rPr>
              <a:t>hec</a:t>
            </a:r>
            <a:r>
              <a:rPr sz="2400" spc="5" dirty="0">
                <a:latin typeface="Arial"/>
                <a:cs typeface="Arial"/>
              </a:rPr>
              <a:t>k</a:t>
            </a:r>
            <a:r>
              <a:rPr sz="2400" dirty="0">
                <a:latin typeface="Arial"/>
                <a:cs typeface="Arial"/>
              </a:rPr>
              <a:t>ing</a:t>
            </a:r>
            <a:r>
              <a:rPr sz="2400" spc="-35" dirty="0">
                <a:latin typeface="Arial"/>
                <a:cs typeface="Arial"/>
              </a:rPr>
              <a:t> </a:t>
            </a:r>
            <a:r>
              <a:rPr sz="2400" dirty="0">
                <a:latin typeface="Arial"/>
                <a:cs typeface="Arial"/>
              </a:rPr>
              <a:t>and</a:t>
            </a:r>
            <a:r>
              <a:rPr sz="2400" spc="-25" dirty="0">
                <a:latin typeface="Arial"/>
                <a:cs typeface="Arial"/>
              </a:rPr>
              <a:t> </a:t>
            </a:r>
            <a:r>
              <a:rPr sz="2400" dirty="0">
                <a:latin typeface="Arial"/>
                <a:cs typeface="Arial"/>
              </a:rPr>
              <a:t>gramm</a:t>
            </a:r>
            <a:r>
              <a:rPr sz="2400" spc="-10" dirty="0">
                <a:latin typeface="Arial"/>
                <a:cs typeface="Arial"/>
              </a:rPr>
              <a:t>a</a:t>
            </a:r>
            <a:r>
              <a:rPr sz="2400" dirty="0">
                <a:latin typeface="Arial"/>
                <a:cs typeface="Arial"/>
              </a:rPr>
              <a:t>r</a:t>
            </a:r>
            <a:r>
              <a:rPr sz="2400" spc="-15" dirty="0">
                <a:latin typeface="Arial"/>
                <a:cs typeface="Arial"/>
              </a:rPr>
              <a:t> </a:t>
            </a:r>
            <a:r>
              <a:rPr sz="2400" dirty="0">
                <a:latin typeface="Arial"/>
                <a:cs typeface="Arial"/>
              </a:rPr>
              <a:t>che</a:t>
            </a:r>
            <a:r>
              <a:rPr sz="2400" spc="5" dirty="0">
                <a:latin typeface="Arial"/>
                <a:cs typeface="Arial"/>
              </a:rPr>
              <a:t>c</a:t>
            </a:r>
            <a:r>
              <a:rPr sz="2400" dirty="0">
                <a:latin typeface="Arial"/>
                <a:cs typeface="Arial"/>
              </a:rPr>
              <a:t>king</a:t>
            </a:r>
            <a:r>
              <a:rPr lang="en-US" sz="2400" dirty="0">
                <a:latin typeface="Arial"/>
                <a:cs typeface="Arial"/>
              </a:rPr>
              <a:t> (e.g., MS WORD)</a:t>
            </a:r>
            <a:endParaRPr sz="2400" dirty="0">
              <a:latin typeface="Arial"/>
              <a:cs typeface="Arial"/>
            </a:endParaRPr>
          </a:p>
          <a:p>
            <a:pPr marL="355600" indent="-342900">
              <a:lnSpc>
                <a:spcPct val="100000"/>
              </a:lnSpc>
              <a:spcBef>
                <a:spcPts val="765"/>
              </a:spcBef>
              <a:buFont typeface="Arial"/>
              <a:buChar char="•"/>
              <a:tabLst>
                <a:tab pos="355600" algn="l"/>
              </a:tabLst>
            </a:pPr>
            <a:r>
              <a:rPr sz="2400" spc="-5" dirty="0">
                <a:latin typeface="Arial"/>
                <a:cs typeface="Arial"/>
              </a:rPr>
              <a:t>Languag</a:t>
            </a:r>
            <a:r>
              <a:rPr sz="2400" dirty="0">
                <a:latin typeface="Arial"/>
                <a:cs typeface="Arial"/>
              </a:rPr>
              <a:t>e</a:t>
            </a:r>
            <a:r>
              <a:rPr sz="2400" spc="-20" dirty="0">
                <a:latin typeface="Arial"/>
                <a:cs typeface="Arial"/>
              </a:rPr>
              <a:t> </a:t>
            </a:r>
            <a:r>
              <a:rPr sz="2400" spc="-5" dirty="0">
                <a:latin typeface="Arial"/>
                <a:cs typeface="Arial"/>
              </a:rPr>
              <a:t>tran</a:t>
            </a:r>
            <a:r>
              <a:rPr sz="2400" spc="10" dirty="0">
                <a:latin typeface="Arial"/>
                <a:cs typeface="Arial"/>
              </a:rPr>
              <a:t>s</a:t>
            </a:r>
            <a:r>
              <a:rPr sz="2400" spc="-5" dirty="0">
                <a:latin typeface="Arial"/>
                <a:cs typeface="Arial"/>
              </a:rPr>
              <a:t>lation</a:t>
            </a:r>
            <a:r>
              <a:rPr lang="en-US" sz="2400" spc="-5" dirty="0">
                <a:latin typeface="Arial"/>
                <a:cs typeface="Arial"/>
              </a:rPr>
              <a:t> (e.g. Google Translate) </a:t>
            </a:r>
            <a:endParaRPr sz="2400" dirty="0">
              <a:latin typeface="Arial"/>
              <a:cs typeface="Arial"/>
            </a:endParaRPr>
          </a:p>
          <a:p>
            <a:pPr marL="355600" indent="-342900">
              <a:lnSpc>
                <a:spcPct val="100000"/>
              </a:lnSpc>
              <a:spcBef>
                <a:spcPts val="770"/>
              </a:spcBef>
              <a:buFont typeface="Arial"/>
              <a:buChar char="•"/>
              <a:tabLst>
                <a:tab pos="355600" algn="l"/>
              </a:tabLst>
            </a:pPr>
            <a:r>
              <a:rPr sz="2400" dirty="0">
                <a:latin typeface="Arial"/>
                <a:cs typeface="Arial"/>
              </a:rPr>
              <a:t>Search</a:t>
            </a:r>
            <a:r>
              <a:rPr sz="2400" spc="-10" dirty="0">
                <a:latin typeface="Arial"/>
                <a:cs typeface="Arial"/>
              </a:rPr>
              <a:t> </a:t>
            </a:r>
            <a:r>
              <a:rPr sz="2400" dirty="0">
                <a:latin typeface="Arial"/>
                <a:cs typeface="Arial"/>
              </a:rPr>
              <a:t>eng</a:t>
            </a:r>
            <a:r>
              <a:rPr sz="2400" spc="-15" dirty="0">
                <a:latin typeface="Arial"/>
                <a:cs typeface="Arial"/>
              </a:rPr>
              <a:t>i</a:t>
            </a:r>
            <a:r>
              <a:rPr sz="2400" dirty="0">
                <a:latin typeface="Arial"/>
                <a:cs typeface="Arial"/>
              </a:rPr>
              <a:t>ne</a:t>
            </a:r>
            <a:r>
              <a:rPr lang="en-US" sz="2400" dirty="0">
                <a:latin typeface="Arial"/>
                <a:cs typeface="Arial"/>
              </a:rPr>
              <a:t> (</a:t>
            </a:r>
            <a:r>
              <a:rPr sz="2400" dirty="0">
                <a:latin typeface="Arial"/>
                <a:cs typeface="Arial"/>
              </a:rPr>
              <a:t>e.g.</a:t>
            </a:r>
            <a:r>
              <a:rPr sz="2400" spc="-30" dirty="0">
                <a:latin typeface="Arial"/>
                <a:cs typeface="Arial"/>
              </a:rPr>
              <a:t> </a:t>
            </a:r>
            <a:r>
              <a:rPr sz="2400" dirty="0">
                <a:latin typeface="Arial"/>
                <a:cs typeface="Arial"/>
              </a:rPr>
              <a:t>Google</a:t>
            </a:r>
            <a:r>
              <a:rPr lang="en-US" sz="2400" dirty="0">
                <a:latin typeface="Arial"/>
                <a:cs typeface="Arial"/>
              </a:rPr>
              <a:t>, Bing)</a:t>
            </a:r>
            <a:endParaRPr sz="2400" dirty="0">
              <a:latin typeface="Arial"/>
              <a:cs typeface="Arial"/>
            </a:endParaRPr>
          </a:p>
          <a:p>
            <a:pPr marL="355600" indent="-342900">
              <a:lnSpc>
                <a:spcPct val="100000"/>
              </a:lnSpc>
              <a:spcBef>
                <a:spcPts val="765"/>
              </a:spcBef>
              <a:buFont typeface="Arial"/>
              <a:buChar char="•"/>
              <a:tabLst>
                <a:tab pos="355600" algn="l"/>
              </a:tabLst>
            </a:pPr>
            <a:r>
              <a:rPr sz="2400" dirty="0">
                <a:latin typeface="Arial"/>
                <a:cs typeface="Arial"/>
              </a:rPr>
              <a:t>Summ</a:t>
            </a:r>
            <a:r>
              <a:rPr sz="2400" spc="-10" dirty="0">
                <a:latin typeface="Arial"/>
                <a:cs typeface="Arial"/>
              </a:rPr>
              <a:t>a</a:t>
            </a:r>
            <a:r>
              <a:rPr sz="2400" dirty="0">
                <a:latin typeface="Arial"/>
                <a:cs typeface="Arial"/>
              </a:rPr>
              <a:t>rizing</a:t>
            </a:r>
            <a:r>
              <a:rPr sz="2400" spc="-15" dirty="0">
                <a:latin typeface="Arial"/>
                <a:cs typeface="Arial"/>
              </a:rPr>
              <a:t> </a:t>
            </a:r>
            <a:r>
              <a:rPr sz="2400" dirty="0">
                <a:latin typeface="Arial"/>
                <a:cs typeface="Arial"/>
              </a:rPr>
              <a:t>documen</a:t>
            </a:r>
            <a:r>
              <a:rPr sz="2400" spc="-15" dirty="0">
                <a:latin typeface="Arial"/>
                <a:cs typeface="Arial"/>
              </a:rPr>
              <a:t>t</a:t>
            </a:r>
            <a:r>
              <a:rPr sz="2400" dirty="0">
                <a:latin typeface="Arial"/>
                <a:cs typeface="Arial"/>
              </a:rPr>
              <a:t>s</a:t>
            </a:r>
            <a:r>
              <a:rPr lang="en-US" sz="2400" dirty="0">
                <a:latin typeface="Arial"/>
                <a:cs typeface="Arial"/>
              </a:rPr>
              <a:t> (e.g., stock news)</a:t>
            </a:r>
            <a:endParaRPr sz="2400" dirty="0">
              <a:latin typeface="Arial"/>
              <a:cs typeface="Arial"/>
            </a:endParaRPr>
          </a:p>
          <a:p>
            <a:pPr marL="355600" indent="-342900">
              <a:lnSpc>
                <a:spcPct val="100000"/>
              </a:lnSpc>
              <a:spcBef>
                <a:spcPts val="770"/>
              </a:spcBef>
              <a:buFont typeface="Arial"/>
              <a:buChar char="•"/>
              <a:tabLst>
                <a:tab pos="355600" algn="l"/>
              </a:tabLst>
            </a:pPr>
            <a:r>
              <a:rPr sz="2400" dirty="0">
                <a:latin typeface="Arial"/>
                <a:cs typeface="Arial"/>
              </a:rPr>
              <a:t>Spam</a:t>
            </a:r>
            <a:r>
              <a:rPr lang="en-US" sz="2400" dirty="0">
                <a:latin typeface="Arial"/>
                <a:cs typeface="Arial"/>
              </a:rPr>
              <a:t> </a:t>
            </a:r>
            <a:r>
              <a:rPr sz="2400" dirty="0">
                <a:latin typeface="Arial"/>
                <a:cs typeface="Arial"/>
              </a:rPr>
              <a:t>ide</a:t>
            </a:r>
            <a:r>
              <a:rPr sz="2400" spc="-15" dirty="0">
                <a:latin typeface="Arial"/>
                <a:cs typeface="Arial"/>
              </a:rPr>
              <a:t>n</a:t>
            </a:r>
            <a:r>
              <a:rPr sz="2400" dirty="0">
                <a:latin typeface="Arial"/>
                <a:cs typeface="Arial"/>
              </a:rPr>
              <a:t>tif</a:t>
            </a:r>
            <a:r>
              <a:rPr sz="2400" spc="-15" dirty="0">
                <a:latin typeface="Arial"/>
                <a:cs typeface="Arial"/>
              </a:rPr>
              <a:t>i</a:t>
            </a:r>
            <a:r>
              <a:rPr sz="2400" dirty="0">
                <a:latin typeface="Arial"/>
                <a:cs typeface="Arial"/>
              </a:rPr>
              <a:t>cation</a:t>
            </a:r>
            <a:r>
              <a:rPr lang="en-US" sz="2400" dirty="0">
                <a:latin typeface="Arial"/>
                <a:cs typeface="Arial"/>
              </a:rPr>
              <a:t> (e.g., </a:t>
            </a:r>
            <a:r>
              <a:rPr lang="en-US" sz="2400" dirty="0" err="1">
                <a:latin typeface="Arial"/>
                <a:cs typeface="Arial"/>
              </a:rPr>
              <a:t>Truecaller</a:t>
            </a:r>
            <a:r>
              <a:rPr lang="en-US" sz="2400" dirty="0">
                <a:latin typeface="Arial"/>
                <a:cs typeface="Arial"/>
              </a:rPr>
              <a:t>)</a:t>
            </a:r>
          </a:p>
          <a:p>
            <a:pPr marL="355600" indent="-342900">
              <a:lnSpc>
                <a:spcPct val="100000"/>
              </a:lnSpc>
              <a:spcBef>
                <a:spcPts val="770"/>
              </a:spcBef>
              <a:buFont typeface="Arial"/>
              <a:buChar char="•"/>
              <a:tabLst>
                <a:tab pos="355600" algn="l"/>
              </a:tabLst>
            </a:pPr>
            <a:r>
              <a:rPr lang="en-US" sz="2400" dirty="0">
                <a:latin typeface="Arial"/>
                <a:cs typeface="Arial"/>
              </a:rPr>
              <a:t>Plagiarism ide</a:t>
            </a:r>
            <a:r>
              <a:rPr lang="en-US" sz="2400" spc="-15" dirty="0">
                <a:latin typeface="Arial"/>
                <a:cs typeface="Arial"/>
              </a:rPr>
              <a:t>n</a:t>
            </a:r>
            <a:r>
              <a:rPr lang="en-US" sz="2400" dirty="0">
                <a:latin typeface="Arial"/>
                <a:cs typeface="Arial"/>
              </a:rPr>
              <a:t>tif</a:t>
            </a:r>
            <a:r>
              <a:rPr lang="en-US" sz="2400" spc="-15" dirty="0">
                <a:latin typeface="Arial"/>
                <a:cs typeface="Arial"/>
              </a:rPr>
              <a:t>i</a:t>
            </a:r>
            <a:r>
              <a:rPr lang="en-US" sz="2400" dirty="0">
                <a:latin typeface="Arial"/>
                <a:cs typeface="Arial"/>
              </a:rPr>
              <a:t>cation (e.g., </a:t>
            </a:r>
            <a:r>
              <a:rPr lang="en-US" sz="2400" dirty="0" err="1">
                <a:latin typeface="Arial"/>
                <a:cs typeface="Arial"/>
              </a:rPr>
              <a:t>SafeAssign</a:t>
            </a:r>
            <a:r>
              <a:rPr lang="en-US" sz="2400" dirty="0">
                <a:latin typeface="Arial"/>
                <a:cs typeface="Arial"/>
              </a:rPr>
              <a:t> on BB)</a:t>
            </a:r>
            <a:endParaRPr sz="2400" dirty="0">
              <a:latin typeface="Arial"/>
              <a:cs typeface="Arial"/>
            </a:endParaRPr>
          </a:p>
          <a:p>
            <a:pPr marL="355600" indent="-342900">
              <a:lnSpc>
                <a:spcPct val="100000"/>
              </a:lnSpc>
              <a:spcBef>
                <a:spcPts val="765"/>
              </a:spcBef>
              <a:buFont typeface="Arial"/>
              <a:buChar char="•"/>
              <a:tabLst>
                <a:tab pos="355600" algn="l"/>
              </a:tabLst>
            </a:pPr>
            <a:r>
              <a:rPr sz="2400" dirty="0">
                <a:latin typeface="Arial"/>
                <a:cs typeface="Arial"/>
              </a:rPr>
              <a:t>Cu</a:t>
            </a:r>
            <a:r>
              <a:rPr sz="2400" spc="5" dirty="0">
                <a:latin typeface="Arial"/>
                <a:cs typeface="Arial"/>
              </a:rPr>
              <a:t>s</a:t>
            </a:r>
            <a:r>
              <a:rPr sz="2400" dirty="0">
                <a:latin typeface="Arial"/>
                <a:cs typeface="Arial"/>
              </a:rPr>
              <a:t>tom</a:t>
            </a:r>
            <a:r>
              <a:rPr sz="2400" spc="-15" dirty="0">
                <a:latin typeface="Arial"/>
                <a:cs typeface="Arial"/>
              </a:rPr>
              <a:t>e</a:t>
            </a:r>
            <a:r>
              <a:rPr sz="2400" dirty="0">
                <a:latin typeface="Arial"/>
                <a:cs typeface="Arial"/>
              </a:rPr>
              <a:t>r</a:t>
            </a:r>
            <a:r>
              <a:rPr sz="2400" spc="-25" dirty="0">
                <a:latin typeface="Arial"/>
                <a:cs typeface="Arial"/>
              </a:rPr>
              <a:t> </a:t>
            </a:r>
            <a:r>
              <a:rPr sz="2400" dirty="0">
                <a:latin typeface="Arial"/>
                <a:cs typeface="Arial"/>
              </a:rPr>
              <a:t>opi</a:t>
            </a:r>
            <a:r>
              <a:rPr sz="2400" spc="-15" dirty="0">
                <a:latin typeface="Arial"/>
                <a:cs typeface="Arial"/>
              </a:rPr>
              <a:t>n</a:t>
            </a:r>
            <a:r>
              <a:rPr sz="2400" dirty="0">
                <a:latin typeface="Arial"/>
                <a:cs typeface="Arial"/>
              </a:rPr>
              <a:t>ion</a:t>
            </a:r>
            <a:r>
              <a:rPr sz="2400" spc="-15" dirty="0">
                <a:latin typeface="Arial"/>
                <a:cs typeface="Arial"/>
              </a:rPr>
              <a:t> </a:t>
            </a:r>
            <a:r>
              <a:rPr sz="2400" dirty="0">
                <a:latin typeface="Arial"/>
                <a:cs typeface="Arial"/>
              </a:rPr>
              <a:t>extra</a:t>
            </a:r>
            <a:r>
              <a:rPr sz="2400" spc="5" dirty="0">
                <a:latin typeface="Arial"/>
                <a:cs typeface="Arial"/>
              </a:rPr>
              <a:t>c</a:t>
            </a:r>
            <a:r>
              <a:rPr sz="2400" dirty="0">
                <a:latin typeface="Arial"/>
                <a:cs typeface="Arial"/>
              </a:rPr>
              <a:t>tion</a:t>
            </a:r>
            <a:r>
              <a:rPr lang="en-US" sz="2400" dirty="0">
                <a:latin typeface="Arial"/>
                <a:cs typeface="Arial"/>
              </a:rPr>
              <a:t> (e.g., sentiment analysis)</a:t>
            </a:r>
            <a:endParaRPr sz="2400" dirty="0">
              <a:latin typeface="Arial"/>
              <a:cs typeface="Arial"/>
            </a:endParaRPr>
          </a:p>
          <a:p>
            <a:pPr marL="355600" marR="5080" indent="-342900">
              <a:lnSpc>
                <a:spcPct val="100000"/>
              </a:lnSpc>
              <a:spcBef>
                <a:spcPts val="770"/>
              </a:spcBef>
              <a:buFont typeface="Arial"/>
              <a:buChar char="•"/>
              <a:tabLst>
                <a:tab pos="355600" algn="l"/>
              </a:tabLst>
            </a:pPr>
            <a:r>
              <a:rPr sz="2400" dirty="0">
                <a:latin typeface="Arial"/>
                <a:cs typeface="Arial"/>
              </a:rPr>
              <a:t>Sur</a:t>
            </a:r>
            <a:r>
              <a:rPr sz="2400" spc="5" dirty="0">
                <a:latin typeface="Arial"/>
                <a:cs typeface="Arial"/>
              </a:rPr>
              <a:t>v</a:t>
            </a:r>
            <a:r>
              <a:rPr sz="2400" dirty="0">
                <a:latin typeface="Arial"/>
                <a:cs typeface="Arial"/>
              </a:rPr>
              <a:t>eil</a:t>
            </a:r>
            <a:r>
              <a:rPr sz="2400" spc="-15" dirty="0">
                <a:latin typeface="Arial"/>
                <a:cs typeface="Arial"/>
              </a:rPr>
              <a:t>l</a:t>
            </a:r>
            <a:r>
              <a:rPr sz="2400" dirty="0">
                <a:latin typeface="Arial"/>
                <a:cs typeface="Arial"/>
              </a:rPr>
              <a:t>ance</a:t>
            </a:r>
            <a:r>
              <a:rPr sz="2400" spc="-15" dirty="0">
                <a:latin typeface="Arial"/>
                <a:cs typeface="Arial"/>
              </a:rPr>
              <a:t> </a:t>
            </a:r>
            <a:r>
              <a:rPr sz="2400" dirty="0">
                <a:latin typeface="Arial"/>
                <a:cs typeface="Arial"/>
              </a:rPr>
              <a:t>on </a:t>
            </a:r>
            <a:r>
              <a:rPr sz="2400" spc="-15" dirty="0">
                <a:latin typeface="Arial"/>
                <a:cs typeface="Arial"/>
              </a:rPr>
              <a:t>t</a:t>
            </a:r>
            <a:r>
              <a:rPr sz="2400" dirty="0">
                <a:latin typeface="Arial"/>
                <a:cs typeface="Arial"/>
              </a:rPr>
              <a:t>errorisms</a:t>
            </a:r>
            <a:r>
              <a:rPr sz="2400" spc="-25" dirty="0">
                <a:latin typeface="Arial"/>
                <a:cs typeface="Arial"/>
              </a:rPr>
              <a:t> </a:t>
            </a:r>
            <a:r>
              <a:rPr sz="2400" dirty="0">
                <a:latin typeface="Arial"/>
                <a:cs typeface="Arial"/>
              </a:rPr>
              <a:t>or pu</a:t>
            </a:r>
            <a:r>
              <a:rPr sz="2400" spc="-15" dirty="0">
                <a:latin typeface="Arial"/>
                <a:cs typeface="Arial"/>
              </a:rPr>
              <a:t>b</a:t>
            </a:r>
            <a:r>
              <a:rPr sz="2400" dirty="0">
                <a:latin typeface="Arial"/>
                <a:cs typeface="Arial"/>
              </a:rPr>
              <a:t>lic</a:t>
            </a:r>
            <a:r>
              <a:rPr sz="2400" spc="-15" dirty="0">
                <a:latin typeface="Arial"/>
                <a:cs typeface="Arial"/>
              </a:rPr>
              <a:t> </a:t>
            </a:r>
            <a:r>
              <a:rPr sz="2400" dirty="0">
                <a:latin typeface="Arial"/>
                <a:cs typeface="Arial"/>
              </a:rPr>
              <a:t>hea</a:t>
            </a:r>
            <a:r>
              <a:rPr sz="2400" spc="-15" dirty="0">
                <a:latin typeface="Arial"/>
                <a:cs typeface="Arial"/>
              </a:rPr>
              <a:t>l</a:t>
            </a:r>
            <a:r>
              <a:rPr sz="2400" dirty="0">
                <a:latin typeface="Arial"/>
                <a:cs typeface="Arial"/>
              </a:rPr>
              <a:t>th threa</a:t>
            </a:r>
            <a:r>
              <a:rPr sz="2400" spc="-10" dirty="0">
                <a:latin typeface="Arial"/>
                <a:cs typeface="Arial"/>
              </a:rPr>
              <a:t>t</a:t>
            </a:r>
            <a:r>
              <a:rPr sz="2400" dirty="0">
                <a:latin typeface="Arial"/>
                <a:cs typeface="Arial"/>
              </a:rPr>
              <a:t>s</a:t>
            </a:r>
            <a:endParaRPr lang="en-US" sz="2400" dirty="0">
              <a:latin typeface="Arial"/>
              <a:cs typeface="Arial"/>
            </a:endParaRPr>
          </a:p>
          <a:p>
            <a:pPr marL="355600" marR="5080" indent="-342900">
              <a:lnSpc>
                <a:spcPct val="100000"/>
              </a:lnSpc>
              <a:spcBef>
                <a:spcPts val="770"/>
              </a:spcBef>
              <a:buFont typeface="Arial"/>
              <a:buChar char="•"/>
              <a:tabLst>
                <a:tab pos="355600" algn="l"/>
              </a:tabLst>
            </a:pPr>
            <a:r>
              <a:rPr lang="en-US" sz="2400" dirty="0">
                <a:latin typeface="Arial"/>
                <a:cs typeface="Arial"/>
              </a:rPr>
              <a:t>Etc. </a:t>
            </a:r>
            <a:endParaRPr sz="2400" dirty="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940" y="589327"/>
            <a:ext cx="8072120" cy="677108"/>
          </a:xfrm>
        </p:spPr>
        <p:txBody>
          <a:bodyPr/>
          <a:lstStyle/>
          <a:p>
            <a:r>
              <a:rPr lang="en-US" dirty="0"/>
              <a:t>Some Examples of Text Mining</a:t>
            </a:r>
          </a:p>
        </p:txBody>
      </p:sp>
      <p:sp>
        <p:nvSpPr>
          <p:cNvPr id="4" name="object 5"/>
          <p:cNvSpPr txBox="1">
            <a:spLocks noGrp="1"/>
          </p:cNvSpPr>
          <p:nvPr>
            <p:ph type="sldNum" sz="quarter" idx="7"/>
          </p:nvPr>
        </p:nvSpPr>
        <p:spPr>
          <a:xfrm>
            <a:off x="8829293" y="6555729"/>
            <a:ext cx="249554" cy="215444"/>
          </a:xfrm>
          <a:prstGeom prst="rect">
            <a:avLst/>
          </a:prstGeom>
        </p:spPr>
        <p:txBody>
          <a:bodyPr vert="horz" wrap="square" lIns="0" tIns="0" rIns="0" bIns="0" rtlCol="0">
            <a:spAutoFit/>
          </a:bodyPr>
          <a:lstStyle/>
          <a:p>
            <a:pPr marL="25400">
              <a:lnSpc>
                <a:spcPct val="100000"/>
              </a:lnSpc>
            </a:pPr>
            <a:r>
              <a:rPr lang="en-US" dirty="0"/>
              <a:t>6</a:t>
            </a:r>
            <a:endParaRPr dirty="0"/>
          </a:p>
        </p:txBody>
      </p:sp>
      <p:pic>
        <p:nvPicPr>
          <p:cNvPr id="5" name="Picture 6" descr="Image result for text mi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285020"/>
            <a:ext cx="4648200" cy="50569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52400" y="6463396"/>
            <a:ext cx="4572000" cy="307777"/>
          </a:xfrm>
          <a:prstGeom prst="rect">
            <a:avLst/>
          </a:prstGeom>
        </p:spPr>
        <p:txBody>
          <a:bodyPr>
            <a:spAutoFit/>
          </a:bodyPr>
          <a:lstStyle/>
          <a:p>
            <a:pPr algn="ctr"/>
            <a:r>
              <a:rPr lang="en-US" sz="1400" b="0" i="0" u="none" strike="noStrike" dirty="0">
                <a:solidFill>
                  <a:srgbClr val="D6D6D6"/>
                </a:solidFill>
                <a:effectLst/>
                <a:latin typeface="Roboto"/>
                <a:hlinkClick r:id="rId4"/>
              </a:rPr>
              <a:t>Text mining strikes gold in political discourse</a:t>
            </a:r>
            <a:endParaRPr lang="en-US" sz="1400" dirty="0"/>
          </a:p>
        </p:txBody>
      </p:sp>
      <p:pic>
        <p:nvPicPr>
          <p:cNvPr id="2050" name="Picture 2" descr="https://sciencenode.org/img_2015/INCITE%20stream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8851" y="1917524"/>
            <a:ext cx="4999996" cy="283749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19600" y="4755022"/>
            <a:ext cx="4572000" cy="461665"/>
          </a:xfrm>
          <a:prstGeom prst="rect">
            <a:avLst/>
          </a:prstGeom>
        </p:spPr>
        <p:txBody>
          <a:bodyPr>
            <a:spAutoFit/>
          </a:bodyPr>
          <a:lstStyle/>
          <a:p>
            <a:pPr algn="ctr"/>
            <a:r>
              <a:rPr lang="en-US" sz="1200" b="0" dirty="0">
                <a:solidFill>
                  <a:srgbClr val="59595C"/>
                </a:solidFill>
                <a:effectLst/>
                <a:latin typeface="Georgia" panose="02040502050405020303" pitchFamily="18" charset="0"/>
                <a:hlinkClick r:id="rId4"/>
              </a:rPr>
              <a:t>A river network captures the flow of terms across history of US political discourse</a:t>
            </a:r>
            <a:endParaRPr lang="en-US" sz="1200" dirty="0"/>
          </a:p>
        </p:txBody>
      </p:sp>
    </p:spTree>
    <p:extLst>
      <p:ext uri="{BB962C8B-B14F-4D97-AF65-F5344CB8AC3E}">
        <p14:creationId xmlns:p14="http://schemas.microsoft.com/office/powerpoint/2010/main" val="130566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9021" r="59434" b="4233"/>
          <a:stretch/>
        </p:blipFill>
        <p:spPr>
          <a:xfrm>
            <a:off x="28479" y="3657600"/>
            <a:ext cx="2762989" cy="3200400"/>
          </a:xfrm>
          <a:prstGeom prst="rect">
            <a:avLst/>
          </a:prstGeom>
        </p:spPr>
      </p:pic>
      <p:sp>
        <p:nvSpPr>
          <p:cNvPr id="2" name="Title 1"/>
          <p:cNvSpPr>
            <a:spLocks noGrp="1"/>
          </p:cNvSpPr>
          <p:nvPr>
            <p:ph type="title"/>
          </p:nvPr>
        </p:nvSpPr>
        <p:spPr>
          <a:xfrm>
            <a:off x="1219200" y="578005"/>
            <a:ext cx="7082739" cy="677108"/>
          </a:xfrm>
        </p:spPr>
        <p:txBody>
          <a:bodyPr/>
          <a:lstStyle/>
          <a:p>
            <a:pPr algn="ctr"/>
            <a:r>
              <a:rPr lang="en-US" dirty="0"/>
              <a:t>Text/Web Mining on Google</a:t>
            </a:r>
          </a:p>
        </p:txBody>
      </p:sp>
      <p:pic>
        <p:nvPicPr>
          <p:cNvPr id="4" name="Picture 3">
            <a:hlinkClick r:id="rId4"/>
          </p:cNvPr>
          <p:cNvPicPr>
            <a:picLocks noChangeAspect="1"/>
          </p:cNvPicPr>
          <p:nvPr/>
        </p:nvPicPr>
        <p:blipFill rotWithShape="1">
          <a:blip r:embed="rId5"/>
          <a:srcRect t="8779" r="12941" b="6516"/>
          <a:stretch/>
        </p:blipFill>
        <p:spPr>
          <a:xfrm>
            <a:off x="28479" y="1255113"/>
            <a:ext cx="7229231" cy="3810000"/>
          </a:xfrm>
          <a:prstGeom prst="rect">
            <a:avLst/>
          </a:prstGeom>
        </p:spPr>
      </p:pic>
      <p:pic>
        <p:nvPicPr>
          <p:cNvPr id="6" name="Picture 5">
            <a:hlinkClick r:id="rId6"/>
          </p:cNvPr>
          <p:cNvPicPr>
            <a:picLocks noChangeAspect="1"/>
          </p:cNvPicPr>
          <p:nvPr/>
        </p:nvPicPr>
        <p:blipFill rotWithShape="1">
          <a:blip r:embed="rId7"/>
          <a:srcRect l="24872" t="13266" r="25936" b="9183"/>
          <a:stretch/>
        </p:blipFill>
        <p:spPr>
          <a:xfrm>
            <a:off x="3886200" y="1600200"/>
            <a:ext cx="5354053" cy="4572000"/>
          </a:xfrm>
          <a:prstGeom prst="rect">
            <a:avLst/>
          </a:prstGeom>
        </p:spPr>
      </p:pic>
    </p:spTree>
    <p:extLst>
      <p:ext uri="{BB962C8B-B14F-4D97-AF65-F5344CB8AC3E}">
        <p14:creationId xmlns:p14="http://schemas.microsoft.com/office/powerpoint/2010/main" val="232443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588</TotalTime>
  <Words>1721</Words>
  <Application>Microsoft Office PowerPoint</Application>
  <PresentationFormat>On-screen Show (4:3)</PresentationFormat>
  <Paragraphs>166</Paragraphs>
  <Slides>19</Slides>
  <Notes>19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19</vt:i4>
      </vt:variant>
    </vt:vector>
  </HeadingPairs>
  <TitlesOfParts>
    <vt:vector size="28" baseType="lpstr">
      <vt:lpstr>Arial</vt:lpstr>
      <vt:lpstr>Calibri</vt:lpstr>
      <vt:lpstr>Courier New</vt:lpstr>
      <vt:lpstr>Georgia</vt:lpstr>
      <vt:lpstr>Roboto</vt:lpstr>
      <vt:lpstr>Times New Roman</vt:lpstr>
      <vt:lpstr>Office Theme</vt:lpstr>
      <vt:lpstr>1_Office Theme</vt:lpstr>
      <vt:lpstr>2_Office Theme</vt:lpstr>
      <vt:lpstr>Text Mining</vt:lpstr>
      <vt:lpstr>Recommended Readings</vt:lpstr>
      <vt:lpstr>Learning Objectives</vt:lpstr>
      <vt:lpstr>Introduction</vt:lpstr>
      <vt:lpstr>Unstructured Data</vt:lpstr>
      <vt:lpstr>Text Mining and Data Mining</vt:lpstr>
      <vt:lpstr>Text Mining Applications</vt:lpstr>
      <vt:lpstr>Some Examples of Text Mining</vt:lpstr>
      <vt:lpstr>Text/Web Mining on Google</vt:lpstr>
      <vt:lpstr>Challenges</vt:lpstr>
      <vt:lpstr>PowerPoint Presentation</vt:lpstr>
      <vt:lpstr>PowerPoint Presentation</vt:lpstr>
      <vt:lpstr>Text Mining Process</vt:lpstr>
      <vt:lpstr>Bag of Words</vt:lpstr>
      <vt:lpstr>Text Mining Concepts</vt:lpstr>
      <vt:lpstr>Word Pairs</vt:lpstr>
      <vt:lpstr>Term-Document Matrix</vt:lpstr>
      <vt:lpstr>Term-Document Matrix</vt:lpstr>
      <vt:lpstr>Sentiment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dc:creator>Liang Chen</dc:creator>
  <cp:lastModifiedBy>Farzaneh</cp:lastModifiedBy>
  <cp:revision>71</cp:revision>
  <dcterms:created xsi:type="dcterms:W3CDTF">2016-11-09T08:43:06Z</dcterms:created>
  <dcterms:modified xsi:type="dcterms:W3CDTF">2023-10-31T03:34:38Z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2015-04-03T00:00:00Z</vt:filetime>
  </property>
  <property fmtid="{D5CDD505-2E9C-101B-9397-08002B2CF9AE}" pid="3" name="LastSaved">
    <vt:filetime>2016-11-09T00:00:00Z</vt:filetime>
  </property>
</Properties>
</file>